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autoCompressPictures="0">
  <p:sldMasterIdLst>
    <p:sldMasterId id="2147483657" r:id="rId1"/>
  </p:sldMasterIdLst>
  <p:notesMasterIdLst>
    <p:notesMasterId r:id="rId77"/>
  </p:notesMasterIdLst>
  <p:sldIdLst>
    <p:sldId id="256" r:id="rId2"/>
    <p:sldId id="485" r:id="rId3"/>
    <p:sldId id="433" r:id="rId4"/>
    <p:sldId id="486" r:id="rId5"/>
    <p:sldId id="295" r:id="rId6"/>
    <p:sldId id="487" r:id="rId7"/>
    <p:sldId id="488" r:id="rId8"/>
    <p:sldId id="319" r:id="rId9"/>
    <p:sldId id="320" r:id="rId10"/>
    <p:sldId id="321" r:id="rId11"/>
    <p:sldId id="322" r:id="rId12"/>
    <p:sldId id="323" r:id="rId13"/>
    <p:sldId id="489" r:id="rId14"/>
    <p:sldId id="327" r:id="rId15"/>
    <p:sldId id="328" r:id="rId16"/>
    <p:sldId id="329" r:id="rId17"/>
    <p:sldId id="330" r:id="rId18"/>
    <p:sldId id="432" r:id="rId19"/>
    <p:sldId id="436" r:id="rId20"/>
    <p:sldId id="430" r:id="rId21"/>
    <p:sldId id="490" r:id="rId22"/>
    <p:sldId id="437" r:id="rId23"/>
    <p:sldId id="438" r:id="rId24"/>
    <p:sldId id="439" r:id="rId25"/>
    <p:sldId id="440" r:id="rId26"/>
    <p:sldId id="491" r:id="rId27"/>
    <p:sldId id="442" r:id="rId28"/>
    <p:sldId id="492" r:id="rId29"/>
    <p:sldId id="493" r:id="rId30"/>
    <p:sldId id="494" r:id="rId31"/>
    <p:sldId id="495" r:id="rId32"/>
    <p:sldId id="498" r:id="rId33"/>
    <p:sldId id="496" r:id="rId34"/>
    <p:sldId id="499" r:id="rId35"/>
    <p:sldId id="497" r:id="rId36"/>
    <p:sldId id="500" r:id="rId37"/>
    <p:sldId id="443" r:id="rId38"/>
    <p:sldId id="502" r:id="rId39"/>
    <p:sldId id="527" r:id="rId40"/>
    <p:sldId id="501" r:id="rId41"/>
    <p:sldId id="525" r:id="rId42"/>
    <p:sldId id="526" r:id="rId43"/>
    <p:sldId id="524" r:id="rId44"/>
    <p:sldId id="512" r:id="rId45"/>
    <p:sldId id="503" r:id="rId46"/>
    <p:sldId id="504" r:id="rId47"/>
    <p:sldId id="444" r:id="rId48"/>
    <p:sldId id="506" r:id="rId49"/>
    <p:sldId id="510" r:id="rId50"/>
    <p:sldId id="509" r:id="rId51"/>
    <p:sldId id="508" r:id="rId52"/>
    <p:sldId id="520" r:id="rId53"/>
    <p:sldId id="522" r:id="rId54"/>
    <p:sldId id="521" r:id="rId55"/>
    <p:sldId id="481" r:id="rId56"/>
    <p:sldId id="483" r:id="rId57"/>
    <p:sldId id="482" r:id="rId58"/>
    <p:sldId id="507" r:id="rId59"/>
    <p:sldId id="523" r:id="rId60"/>
    <p:sldId id="484" r:id="rId61"/>
    <p:sldId id="468" r:id="rId62"/>
    <p:sldId id="513" r:id="rId63"/>
    <p:sldId id="410" r:id="rId64"/>
    <p:sldId id="514" r:id="rId65"/>
    <p:sldId id="515" r:id="rId66"/>
    <p:sldId id="511" r:id="rId67"/>
    <p:sldId id="516" r:id="rId68"/>
    <p:sldId id="517" r:id="rId69"/>
    <p:sldId id="518" r:id="rId70"/>
    <p:sldId id="476" r:id="rId71"/>
    <p:sldId id="331" r:id="rId72"/>
    <p:sldId id="332" r:id="rId73"/>
    <p:sldId id="333" r:id="rId74"/>
    <p:sldId id="334" r:id="rId75"/>
    <p:sldId id="279" r:id="rId76"/>
  </p:sldIdLst>
  <p:sldSz cx="12192000" cy="6858000"/>
  <p:notesSz cx="6858000" cy="9144000"/>
  <p:embeddedFontLst>
    <p:embeddedFont>
      <p:font typeface="Montserrat" panose="020B0604020202020204" charset="0"/>
      <p:regular r:id="rId78"/>
      <p:bold r:id="rId79"/>
      <p:italic r:id="rId80"/>
      <p:boldItalic r:id="rId81"/>
    </p:embeddedFont>
    <p:embeddedFont>
      <p:font typeface="PT Serif" panose="020B0604020202020204" charset="0"/>
      <p:regular r:id="rId82"/>
      <p:bold r:id="rId83"/>
      <p:italic r:id="rId84"/>
      <p:boldItalic r:id="rId8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8797B43-8942-4C47-AFF7-3301CE134268}">
  <a:tblStyle styleId="{A8797B43-8942-4C47-AFF7-3301CE13426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9060"/>
    <p:restoredTop sz="95806" autoAdjust="0"/>
  </p:normalViewPr>
  <p:slideViewPr>
    <p:cSldViewPr snapToGrid="0" snapToObjects="1">
      <p:cViewPr varScale="1">
        <p:scale>
          <a:sx n="36" d="100"/>
          <a:sy n="36" d="100"/>
        </p:scale>
        <p:origin x="54" y="10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font" Target="fonts/font7.fntdata"/><Relationship Id="rId89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font" Target="fonts/font2.fntdata"/><Relationship Id="rId5" Type="http://schemas.openxmlformats.org/officeDocument/2006/relationships/slide" Target="slides/slide4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font" Target="fonts/font3.fntdata"/><Relationship Id="rId85" Type="http://schemas.openxmlformats.org/officeDocument/2006/relationships/font" Target="fonts/font8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font" Target="fonts/font6.fntdata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font" Target="fonts/font1.fntdata"/><Relationship Id="rId81" Type="http://schemas.openxmlformats.org/officeDocument/2006/relationships/font" Target="fonts/font4.fntdata"/><Relationship Id="rId86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font" Target="fonts/font5.fntdata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34490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94527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93187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34253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74066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4933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28753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27227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309948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839986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452830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430899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305811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036030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6519008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934136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2023255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107076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401634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597880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79918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813463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63370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615597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649572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2957354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321793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811531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7312326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496048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571947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73770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638214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673073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539774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634988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605666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798269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177134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63464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042590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455842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19597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307587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5301812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891573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277689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214767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583939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315216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379131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185131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94940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84879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788706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432140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964102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851334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95440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62682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58792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410217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rgbClr val="000000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845700" y="2655750"/>
            <a:ext cx="10518400" cy="154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3EFEA"/>
              </a:buClr>
              <a:buSzPts val="3600"/>
              <a:buNone/>
              <a:defRPr sz="3600">
                <a:solidFill>
                  <a:srgbClr val="F3EFEA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3EFEA"/>
              </a:buClr>
              <a:buSzPts val="3600"/>
              <a:buNone/>
              <a:defRPr sz="3600">
                <a:solidFill>
                  <a:srgbClr val="F3EFEA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3EFEA"/>
              </a:buClr>
              <a:buSzPts val="3600"/>
              <a:buNone/>
              <a:defRPr sz="3600">
                <a:solidFill>
                  <a:srgbClr val="F3EFEA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3EFEA"/>
              </a:buClr>
              <a:buSzPts val="3600"/>
              <a:buNone/>
              <a:defRPr sz="3600">
                <a:solidFill>
                  <a:srgbClr val="F3EFEA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3EFEA"/>
              </a:buClr>
              <a:buSzPts val="3600"/>
              <a:buNone/>
              <a:defRPr sz="3600">
                <a:solidFill>
                  <a:srgbClr val="F3EFEA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3EFEA"/>
              </a:buClr>
              <a:buSzPts val="3600"/>
              <a:buNone/>
              <a:defRPr sz="3600">
                <a:solidFill>
                  <a:srgbClr val="F3EFEA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3EFEA"/>
              </a:buClr>
              <a:buSzPts val="3600"/>
              <a:buNone/>
              <a:defRPr sz="3600">
                <a:solidFill>
                  <a:srgbClr val="F3EFEA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3EFEA"/>
              </a:buClr>
              <a:buSzPts val="3600"/>
              <a:buNone/>
              <a:defRPr sz="3600">
                <a:solidFill>
                  <a:srgbClr val="F3EFEA"/>
                </a:solidFill>
              </a:defRPr>
            </a:lvl9pPr>
          </a:lstStyle>
          <a:p>
            <a:endParaRPr/>
          </a:p>
        </p:txBody>
      </p:sp>
      <p:cxnSp>
        <p:nvCxnSpPr>
          <p:cNvPr id="11" name="Google Shape;11;p2"/>
          <p:cNvCxnSpPr/>
          <p:nvPr/>
        </p:nvCxnSpPr>
        <p:spPr>
          <a:xfrm rot="10800000">
            <a:off x="3450800" y="4854825"/>
            <a:ext cx="5290400" cy="0"/>
          </a:xfrm>
          <a:prstGeom prst="straightConnector1">
            <a:avLst/>
          </a:prstGeom>
          <a:noFill/>
          <a:ln w="9525" cap="flat" cmpd="sng">
            <a:solidFill>
              <a:srgbClr val="F3EFEA"/>
            </a:solidFill>
            <a:prstDash val="solid"/>
            <a:round/>
            <a:headEnd type="oval" w="med" len="med"/>
            <a:tailEnd type="oval" w="med" len="med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3497200" y="150900"/>
            <a:ext cx="5197600" cy="114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1"/>
          </p:nvPr>
        </p:nvSpPr>
        <p:spPr>
          <a:xfrm>
            <a:off x="822800" y="1699700"/>
            <a:ext cx="10546400" cy="4585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SzPts val="3000"/>
              <a:buChar char="○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□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□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cxnSp>
        <p:nvCxnSpPr>
          <p:cNvPr id="24" name="Google Shape;24;p5"/>
          <p:cNvCxnSpPr/>
          <p:nvPr/>
        </p:nvCxnSpPr>
        <p:spPr>
          <a:xfrm rot="10800000">
            <a:off x="-31600" y="722400"/>
            <a:ext cx="31224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25" name="Google Shape;25;p5"/>
          <p:cNvCxnSpPr/>
          <p:nvPr/>
        </p:nvCxnSpPr>
        <p:spPr>
          <a:xfrm>
            <a:off x="9101200" y="722400"/>
            <a:ext cx="31084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26" name="Google Shape;26;p5"/>
          <p:cNvSpPr txBox="1">
            <a:spLocks noGrp="1"/>
          </p:cNvSpPr>
          <p:nvPr>
            <p:ph type="sldNum" idx="12"/>
          </p:nvPr>
        </p:nvSpPr>
        <p:spPr>
          <a:xfrm>
            <a:off x="5730200" y="6333134"/>
            <a:ext cx="7316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/>
              <a:t>3/15/2019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2895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497200" y="274650"/>
            <a:ext cx="5197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22800" y="1699700"/>
            <a:ext cx="10546400" cy="45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41910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T Serif"/>
              <a:buChar char="○"/>
              <a:defRPr sz="300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1pPr>
            <a:lvl2pPr marL="914400" lvl="1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erif"/>
              <a:buChar char="□"/>
              <a:defRPr sz="240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2pPr>
            <a:lvl3pPr marL="1371600" lvl="2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erif"/>
              <a:buChar char="○"/>
              <a:defRPr sz="240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3pPr>
            <a:lvl4pPr marL="1828800" lvl="3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erif"/>
              <a:buChar char="□"/>
              <a:defRPr sz="180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4pPr>
            <a:lvl5pPr marL="2286000" lvl="4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erif"/>
              <a:buChar char="○"/>
              <a:defRPr sz="180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5pPr>
            <a:lvl6pPr marL="2743200" lvl="5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erif"/>
              <a:buChar char="■"/>
              <a:defRPr sz="180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6pPr>
            <a:lvl7pPr marL="3200400" lvl="6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erif"/>
              <a:buChar char="●"/>
              <a:defRPr sz="180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7pPr>
            <a:lvl8pPr marL="3657600" lvl="7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erif"/>
              <a:buChar char="○"/>
              <a:defRPr sz="180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8pPr>
            <a:lvl9pPr marL="4114800" lvl="8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erif"/>
              <a:buChar char="■"/>
              <a:defRPr sz="180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5730200" y="6333134"/>
            <a:ext cx="7316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buNone/>
              <a:defRPr sz="1300">
                <a:solidFill>
                  <a:srgbClr val="8F7B87"/>
                </a:solidFill>
                <a:latin typeface="PT Serif"/>
                <a:ea typeface="PT Serif"/>
                <a:cs typeface="PT Serif"/>
                <a:sym typeface="PT Serif"/>
              </a:defRPr>
            </a:lvl1pPr>
            <a:lvl2pPr lvl="1" algn="ctr">
              <a:buNone/>
              <a:defRPr sz="1300">
                <a:solidFill>
                  <a:srgbClr val="8F7B87"/>
                </a:solidFill>
                <a:latin typeface="PT Serif"/>
                <a:ea typeface="PT Serif"/>
                <a:cs typeface="PT Serif"/>
                <a:sym typeface="PT Serif"/>
              </a:defRPr>
            </a:lvl2pPr>
            <a:lvl3pPr lvl="2" algn="ctr">
              <a:buNone/>
              <a:defRPr sz="1300">
                <a:solidFill>
                  <a:srgbClr val="8F7B87"/>
                </a:solidFill>
                <a:latin typeface="PT Serif"/>
                <a:ea typeface="PT Serif"/>
                <a:cs typeface="PT Serif"/>
                <a:sym typeface="PT Serif"/>
              </a:defRPr>
            </a:lvl3pPr>
            <a:lvl4pPr lvl="3" algn="ctr">
              <a:buNone/>
              <a:defRPr sz="1300">
                <a:solidFill>
                  <a:srgbClr val="8F7B87"/>
                </a:solidFill>
                <a:latin typeface="PT Serif"/>
                <a:ea typeface="PT Serif"/>
                <a:cs typeface="PT Serif"/>
                <a:sym typeface="PT Serif"/>
              </a:defRPr>
            </a:lvl4pPr>
            <a:lvl5pPr lvl="4" algn="ctr">
              <a:buNone/>
              <a:defRPr sz="1300">
                <a:solidFill>
                  <a:srgbClr val="8F7B87"/>
                </a:solidFill>
                <a:latin typeface="PT Serif"/>
                <a:ea typeface="PT Serif"/>
                <a:cs typeface="PT Serif"/>
                <a:sym typeface="PT Serif"/>
              </a:defRPr>
            </a:lvl5pPr>
            <a:lvl6pPr lvl="5" algn="ctr">
              <a:buNone/>
              <a:defRPr sz="1300">
                <a:solidFill>
                  <a:srgbClr val="8F7B87"/>
                </a:solidFill>
                <a:latin typeface="PT Serif"/>
                <a:ea typeface="PT Serif"/>
                <a:cs typeface="PT Serif"/>
                <a:sym typeface="PT Serif"/>
              </a:defRPr>
            </a:lvl6pPr>
            <a:lvl7pPr lvl="6" algn="ctr">
              <a:buNone/>
              <a:defRPr sz="1300">
                <a:solidFill>
                  <a:srgbClr val="8F7B87"/>
                </a:solidFill>
                <a:latin typeface="PT Serif"/>
                <a:ea typeface="PT Serif"/>
                <a:cs typeface="PT Serif"/>
                <a:sym typeface="PT Serif"/>
              </a:defRPr>
            </a:lvl7pPr>
            <a:lvl8pPr lvl="7" algn="ctr">
              <a:buNone/>
              <a:defRPr sz="1300">
                <a:solidFill>
                  <a:srgbClr val="8F7B87"/>
                </a:solidFill>
                <a:latin typeface="PT Serif"/>
                <a:ea typeface="PT Serif"/>
                <a:cs typeface="PT Serif"/>
                <a:sym typeface="PT Serif"/>
              </a:defRPr>
            </a:lvl8pPr>
            <a:lvl9pPr lvl="8" algn="ctr">
              <a:buNone/>
              <a:defRPr sz="1300">
                <a:solidFill>
                  <a:srgbClr val="8F7B87"/>
                </a:solidFill>
                <a:latin typeface="PT Serif"/>
                <a:ea typeface="PT Serif"/>
                <a:cs typeface="PT Serif"/>
                <a:sym typeface="PT Serif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8" r:id="rId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psysciacc.org/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ature.com/news/blind-analysis-hide-results-to-seek-the-truth-1.18510" TargetMode="External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sci.ai/" TargetMode="External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>
            <a:spLocks noGrp="1"/>
          </p:cNvSpPr>
          <p:nvPr>
            <p:ph type="ctrTitle"/>
          </p:nvPr>
        </p:nvSpPr>
        <p:spPr>
          <a:xfrm>
            <a:off x="2158275" y="2655750"/>
            <a:ext cx="7888800" cy="154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/>
              <a:t>Welcome to the Era of Big Psychology</a:t>
            </a:r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D8103A-E3D5-4960-B2C8-A4E65FC8240C}"/>
              </a:ext>
            </a:extLst>
          </p:cNvPr>
          <p:cNvSpPr txBox="1"/>
          <p:nvPr/>
        </p:nvSpPr>
        <p:spPr>
          <a:xfrm>
            <a:off x="6102675" y="5268685"/>
            <a:ext cx="35541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>
                <a:solidFill>
                  <a:schemeClr val="bg1"/>
                </a:solidFill>
                <a:latin typeface="PT Serif" panose="020B0604020202020204" charset="0"/>
              </a:rPr>
              <a:t>Rick Klein</a:t>
            </a:r>
          </a:p>
          <a:p>
            <a:r>
              <a:rPr lang="en-US" sz="2400" i="1" err="1">
                <a:solidFill>
                  <a:schemeClr val="bg1"/>
                </a:solidFill>
                <a:latin typeface="PT Serif" panose="020B0604020202020204" charset="0"/>
              </a:rPr>
              <a:t>Université</a:t>
            </a:r>
            <a:r>
              <a:rPr lang="en-US" sz="2400" i="1">
                <a:solidFill>
                  <a:schemeClr val="bg1"/>
                </a:solidFill>
                <a:latin typeface="PT Serif" panose="020B0604020202020204" charset="0"/>
              </a:rPr>
              <a:t> Grenoble Alpes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 txBox="1">
            <a:spLocks noGrp="1"/>
          </p:cNvSpPr>
          <p:nvPr>
            <p:ph type="title"/>
          </p:nvPr>
        </p:nvSpPr>
        <p:spPr>
          <a:xfrm>
            <a:off x="4146900" y="150900"/>
            <a:ext cx="3898200" cy="114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/>
              <a:t>Just Social Psychology?</a:t>
            </a:r>
            <a:endParaRPr/>
          </a:p>
        </p:txBody>
      </p:sp>
      <p:sp>
        <p:nvSpPr>
          <p:cNvPr id="94" name="Google Shape;94;p16"/>
          <p:cNvSpPr txBox="1">
            <a:spLocks noGrp="1"/>
          </p:cNvSpPr>
          <p:nvPr>
            <p:ph type="body" idx="1"/>
          </p:nvPr>
        </p:nvSpPr>
        <p:spPr>
          <a:xfrm>
            <a:off x="2141100" y="1699700"/>
            <a:ext cx="7909800" cy="458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Probably not. Medicine:</a:t>
            </a:r>
          </a:p>
        </p:txBody>
      </p:sp>
      <p:sp>
        <p:nvSpPr>
          <p:cNvPr id="95" name="Google Shape;95;p16"/>
          <p:cNvSpPr txBox="1">
            <a:spLocks noGrp="1"/>
          </p:cNvSpPr>
          <p:nvPr>
            <p:ph type="sldNum" idx="12"/>
          </p:nvPr>
        </p:nvSpPr>
        <p:spPr>
          <a:xfrm>
            <a:off x="5821650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10</a:t>
            </a:fld>
            <a:endParaRPr/>
          </a:p>
        </p:txBody>
      </p:sp>
      <p:pic>
        <p:nvPicPr>
          <p:cNvPr id="5" name="Picture 3">
            <a:extLst>
              <a:ext uri="{FF2B5EF4-FFF2-40B4-BE49-F238E27FC236}">
                <a16:creationId xmlns:a16="http://schemas.microsoft.com/office/drawing/2014/main" id="{E3330D88-9979-2A45-B879-01E7EFFFAA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3878" y="2787930"/>
            <a:ext cx="8544244" cy="33887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979966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 txBox="1">
            <a:spLocks noGrp="1"/>
          </p:cNvSpPr>
          <p:nvPr>
            <p:ph type="title"/>
          </p:nvPr>
        </p:nvSpPr>
        <p:spPr>
          <a:xfrm>
            <a:off x="4146900" y="150900"/>
            <a:ext cx="3898200" cy="114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/>
              <a:t>Just Social Psychology?</a:t>
            </a:r>
            <a:endParaRPr/>
          </a:p>
        </p:txBody>
      </p:sp>
      <p:sp>
        <p:nvSpPr>
          <p:cNvPr id="94" name="Google Shape;94;p16"/>
          <p:cNvSpPr txBox="1">
            <a:spLocks noGrp="1"/>
          </p:cNvSpPr>
          <p:nvPr>
            <p:ph type="body" idx="1"/>
          </p:nvPr>
        </p:nvSpPr>
        <p:spPr>
          <a:xfrm>
            <a:off x="2141100" y="1699700"/>
            <a:ext cx="7909800" cy="458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Probably not. Economics:</a:t>
            </a:r>
          </a:p>
        </p:txBody>
      </p:sp>
      <p:sp>
        <p:nvSpPr>
          <p:cNvPr id="95" name="Google Shape;95;p16"/>
          <p:cNvSpPr txBox="1">
            <a:spLocks noGrp="1"/>
          </p:cNvSpPr>
          <p:nvPr>
            <p:ph type="sldNum" idx="12"/>
          </p:nvPr>
        </p:nvSpPr>
        <p:spPr>
          <a:xfrm>
            <a:off x="5821650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11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E972C37-1712-6545-A3EB-34CFE2FEE0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4562" y="2664202"/>
            <a:ext cx="6565900" cy="332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6415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 txBox="1">
            <a:spLocks noGrp="1"/>
          </p:cNvSpPr>
          <p:nvPr>
            <p:ph type="title"/>
          </p:nvPr>
        </p:nvSpPr>
        <p:spPr>
          <a:xfrm>
            <a:off x="4146900" y="150900"/>
            <a:ext cx="3898200" cy="114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/>
              <a:t>Just Social Psychology?</a:t>
            </a:r>
            <a:endParaRPr/>
          </a:p>
        </p:txBody>
      </p:sp>
      <p:sp>
        <p:nvSpPr>
          <p:cNvPr id="94" name="Google Shape;94;p16"/>
          <p:cNvSpPr txBox="1">
            <a:spLocks noGrp="1"/>
          </p:cNvSpPr>
          <p:nvPr>
            <p:ph type="body" idx="1"/>
          </p:nvPr>
        </p:nvSpPr>
        <p:spPr>
          <a:xfrm>
            <a:off x="2141100" y="1699700"/>
            <a:ext cx="7909800" cy="458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Probably not.</a:t>
            </a:r>
          </a:p>
          <a:p>
            <a:r>
              <a:rPr lang="en-US" dirty="0"/>
              <a:t>Why?</a:t>
            </a:r>
          </a:p>
          <a:p>
            <a:pPr lvl="1"/>
            <a:r>
              <a:rPr lang="en-US" dirty="0"/>
              <a:t>Problems inherent to how we implement science (e.g., publication, significance testing, career advancement, human biases)</a:t>
            </a:r>
          </a:p>
        </p:txBody>
      </p:sp>
      <p:sp>
        <p:nvSpPr>
          <p:cNvPr id="95" name="Google Shape;95;p16"/>
          <p:cNvSpPr txBox="1">
            <a:spLocks noGrp="1"/>
          </p:cNvSpPr>
          <p:nvPr>
            <p:ph type="sldNum" idx="12"/>
          </p:nvPr>
        </p:nvSpPr>
        <p:spPr>
          <a:xfrm>
            <a:off x="5821650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693734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 txBox="1">
            <a:spLocks noGrp="1"/>
          </p:cNvSpPr>
          <p:nvPr>
            <p:ph type="title"/>
          </p:nvPr>
        </p:nvSpPr>
        <p:spPr>
          <a:xfrm>
            <a:off x="4146900" y="150900"/>
            <a:ext cx="3898200" cy="114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/>
              <a:t>Just Social Psychology?</a:t>
            </a:r>
            <a:endParaRPr/>
          </a:p>
        </p:txBody>
      </p:sp>
      <p:sp>
        <p:nvSpPr>
          <p:cNvPr id="94" name="Google Shape;94;p16"/>
          <p:cNvSpPr txBox="1">
            <a:spLocks noGrp="1"/>
          </p:cNvSpPr>
          <p:nvPr>
            <p:ph type="body" idx="1"/>
          </p:nvPr>
        </p:nvSpPr>
        <p:spPr>
          <a:xfrm>
            <a:off x="2141100" y="1699700"/>
            <a:ext cx="7909800" cy="458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Probably not.</a:t>
            </a:r>
          </a:p>
          <a:p>
            <a:r>
              <a:rPr lang="en-US" dirty="0"/>
              <a:t>Why?</a:t>
            </a:r>
          </a:p>
          <a:p>
            <a:pPr lvl="1"/>
            <a:r>
              <a:rPr lang="en-US" dirty="0"/>
              <a:t>Problems inherent to how we implement science (e.g., publication, significance testing, career advancement, human biases)</a:t>
            </a:r>
          </a:p>
          <a:p>
            <a:r>
              <a:rPr lang="en-US" dirty="0"/>
              <a:t>Differs by field</a:t>
            </a:r>
          </a:p>
          <a:p>
            <a:pPr lvl="1"/>
            <a:r>
              <a:rPr lang="en-US" sz="2500" dirty="0"/>
              <a:t>Solutions depend on cause; causes likely differ in extent</a:t>
            </a:r>
          </a:p>
        </p:txBody>
      </p:sp>
      <p:sp>
        <p:nvSpPr>
          <p:cNvPr id="95" name="Google Shape;95;p16"/>
          <p:cNvSpPr txBox="1">
            <a:spLocks noGrp="1"/>
          </p:cNvSpPr>
          <p:nvPr>
            <p:ph type="sldNum" idx="12"/>
          </p:nvPr>
        </p:nvSpPr>
        <p:spPr>
          <a:xfrm>
            <a:off x="5821650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904908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 txBox="1">
            <a:spLocks noGrp="1"/>
          </p:cNvSpPr>
          <p:nvPr>
            <p:ph type="title"/>
          </p:nvPr>
        </p:nvSpPr>
        <p:spPr>
          <a:xfrm>
            <a:off x="4146900" y="150900"/>
            <a:ext cx="3898200" cy="114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/>
              <a:t>So, what’s exciting about this?</a:t>
            </a:r>
            <a:endParaRPr/>
          </a:p>
        </p:txBody>
      </p:sp>
      <p:sp>
        <p:nvSpPr>
          <p:cNvPr id="94" name="Google Shape;94;p16"/>
          <p:cNvSpPr txBox="1">
            <a:spLocks noGrp="1"/>
          </p:cNvSpPr>
          <p:nvPr>
            <p:ph type="body" idx="1"/>
          </p:nvPr>
        </p:nvSpPr>
        <p:spPr>
          <a:xfrm>
            <a:off x="2141100" y="1699700"/>
            <a:ext cx="7909800" cy="458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lang="en-US"/>
          </a:p>
        </p:txBody>
      </p:sp>
      <p:sp>
        <p:nvSpPr>
          <p:cNvPr id="95" name="Google Shape;95;p16"/>
          <p:cNvSpPr txBox="1">
            <a:spLocks noGrp="1"/>
          </p:cNvSpPr>
          <p:nvPr>
            <p:ph type="sldNum" idx="12"/>
          </p:nvPr>
        </p:nvSpPr>
        <p:spPr>
          <a:xfrm>
            <a:off x="5821650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14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2D1034A-BAA1-1A4D-B0F1-CD806D1D8D95}"/>
              </a:ext>
            </a:extLst>
          </p:cNvPr>
          <p:cNvSpPr txBox="1"/>
          <p:nvPr/>
        </p:nvSpPr>
        <p:spPr>
          <a:xfrm>
            <a:off x="6075336" y="883403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633625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 txBox="1">
            <a:spLocks noGrp="1"/>
          </p:cNvSpPr>
          <p:nvPr>
            <p:ph type="title"/>
          </p:nvPr>
        </p:nvSpPr>
        <p:spPr>
          <a:xfrm>
            <a:off x="4146900" y="150900"/>
            <a:ext cx="3898200" cy="114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/>
              <a:t>So, what’s exciting about this?</a:t>
            </a:r>
            <a:endParaRPr/>
          </a:p>
        </p:txBody>
      </p:sp>
      <p:sp>
        <p:nvSpPr>
          <p:cNvPr id="94" name="Google Shape;94;p16"/>
          <p:cNvSpPr txBox="1">
            <a:spLocks noGrp="1"/>
          </p:cNvSpPr>
          <p:nvPr>
            <p:ph type="body" idx="1"/>
          </p:nvPr>
        </p:nvSpPr>
        <p:spPr>
          <a:xfrm>
            <a:off x="2141100" y="1699700"/>
            <a:ext cx="7909800" cy="458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lang="en-US"/>
          </a:p>
        </p:txBody>
      </p:sp>
      <p:sp>
        <p:nvSpPr>
          <p:cNvPr id="95" name="Google Shape;95;p16"/>
          <p:cNvSpPr txBox="1">
            <a:spLocks noGrp="1"/>
          </p:cNvSpPr>
          <p:nvPr>
            <p:ph type="sldNum" idx="12"/>
          </p:nvPr>
        </p:nvSpPr>
        <p:spPr>
          <a:xfrm>
            <a:off x="5821650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15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2D1034A-BAA1-1A4D-B0F1-CD806D1D8D95}"/>
              </a:ext>
            </a:extLst>
          </p:cNvPr>
          <p:cNvSpPr txBox="1"/>
          <p:nvPr/>
        </p:nvSpPr>
        <p:spPr>
          <a:xfrm>
            <a:off x="6075336" y="883403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8DD27B-9EDB-DD4F-B2D8-F09577E600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3660" y="1596980"/>
            <a:ext cx="5775980" cy="4331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077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 txBox="1">
            <a:spLocks noGrp="1"/>
          </p:cNvSpPr>
          <p:nvPr>
            <p:ph type="title"/>
          </p:nvPr>
        </p:nvSpPr>
        <p:spPr>
          <a:xfrm>
            <a:off x="4146900" y="150900"/>
            <a:ext cx="3898200" cy="114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/>
              <a:t>So, what’s exciting about this?</a:t>
            </a:r>
            <a:endParaRPr/>
          </a:p>
        </p:txBody>
      </p:sp>
      <p:sp>
        <p:nvSpPr>
          <p:cNvPr id="94" name="Google Shape;94;p16"/>
          <p:cNvSpPr txBox="1">
            <a:spLocks noGrp="1"/>
          </p:cNvSpPr>
          <p:nvPr>
            <p:ph type="body" idx="1"/>
          </p:nvPr>
        </p:nvSpPr>
        <p:spPr>
          <a:xfrm>
            <a:off x="2141100" y="1699700"/>
            <a:ext cx="7909800" cy="458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lang="en-US"/>
          </a:p>
        </p:txBody>
      </p:sp>
      <p:sp>
        <p:nvSpPr>
          <p:cNvPr id="95" name="Google Shape;95;p16"/>
          <p:cNvSpPr txBox="1">
            <a:spLocks noGrp="1"/>
          </p:cNvSpPr>
          <p:nvPr>
            <p:ph type="sldNum" idx="12"/>
          </p:nvPr>
        </p:nvSpPr>
        <p:spPr>
          <a:xfrm>
            <a:off x="5821650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16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2D1034A-BAA1-1A4D-B0F1-CD806D1D8D95}"/>
              </a:ext>
            </a:extLst>
          </p:cNvPr>
          <p:cNvSpPr txBox="1"/>
          <p:nvPr/>
        </p:nvSpPr>
        <p:spPr>
          <a:xfrm>
            <a:off x="6075336" y="883403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8DD27B-9EDB-DD4F-B2D8-F09577E600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3660" y="1596980"/>
            <a:ext cx="5775980" cy="4331985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FCECE8C-717C-2847-88E0-EE5F7ACA1DE8}"/>
              </a:ext>
            </a:extLst>
          </p:cNvPr>
          <p:cNvCxnSpPr/>
          <p:nvPr/>
        </p:nvCxnSpPr>
        <p:spPr>
          <a:xfrm>
            <a:off x="2541722" y="1191180"/>
            <a:ext cx="6741763" cy="5141954"/>
          </a:xfrm>
          <a:prstGeom prst="line">
            <a:avLst/>
          </a:prstGeom>
          <a:ln w="3079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13EE0EE-EE5E-CA45-96DC-A5B5D8A76F02}"/>
              </a:ext>
            </a:extLst>
          </p:cNvPr>
          <p:cNvCxnSpPr>
            <a:cxnSpLocks/>
          </p:cNvCxnSpPr>
          <p:nvPr/>
        </p:nvCxnSpPr>
        <p:spPr>
          <a:xfrm flipH="1">
            <a:off x="2541723" y="1341834"/>
            <a:ext cx="6586779" cy="4943368"/>
          </a:xfrm>
          <a:prstGeom prst="line">
            <a:avLst/>
          </a:prstGeom>
          <a:ln w="3079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35331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 txBox="1">
            <a:spLocks noGrp="1"/>
          </p:cNvSpPr>
          <p:nvPr>
            <p:ph type="title"/>
          </p:nvPr>
        </p:nvSpPr>
        <p:spPr>
          <a:xfrm>
            <a:off x="4146900" y="150900"/>
            <a:ext cx="3898200" cy="114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/>
              <a:t>So, what’s exciting about this?</a:t>
            </a:r>
            <a:endParaRPr/>
          </a:p>
        </p:txBody>
      </p:sp>
      <p:sp>
        <p:nvSpPr>
          <p:cNvPr id="94" name="Google Shape;94;p16"/>
          <p:cNvSpPr txBox="1">
            <a:spLocks noGrp="1"/>
          </p:cNvSpPr>
          <p:nvPr>
            <p:ph type="body" idx="1"/>
          </p:nvPr>
        </p:nvSpPr>
        <p:spPr>
          <a:xfrm>
            <a:off x="2141100" y="1699700"/>
            <a:ext cx="7909800" cy="458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Rethinking fundamental aspects of scientific process</a:t>
            </a:r>
          </a:p>
          <a:p>
            <a:r>
              <a:rPr lang="en-US" dirty="0"/>
              <a:t>Lots of progress despite replication woes</a:t>
            </a:r>
          </a:p>
          <a:p>
            <a:pPr lvl="1"/>
            <a:r>
              <a:rPr lang="en-US" sz="2600" dirty="0"/>
              <a:t>Lots of ways to accelerate pace of discovery</a:t>
            </a:r>
          </a:p>
          <a:p>
            <a:pPr lvl="1"/>
            <a:r>
              <a:rPr lang="en-US" sz="2600" dirty="0"/>
              <a:t>May explain seemingly low applied/policy impact</a:t>
            </a:r>
          </a:p>
          <a:p>
            <a:r>
              <a:rPr lang="en-US" dirty="0"/>
              <a:t>Huge thirst for methodological innovation</a:t>
            </a:r>
          </a:p>
          <a:p>
            <a:pPr lvl="1"/>
            <a:r>
              <a:rPr lang="en-US" sz="2600" dirty="0"/>
              <a:t>To understand and improve replication rates, ability to predict</a:t>
            </a:r>
          </a:p>
        </p:txBody>
      </p:sp>
      <p:sp>
        <p:nvSpPr>
          <p:cNvPr id="95" name="Google Shape;95;p16"/>
          <p:cNvSpPr txBox="1">
            <a:spLocks noGrp="1"/>
          </p:cNvSpPr>
          <p:nvPr>
            <p:ph type="sldNum" idx="12"/>
          </p:nvPr>
        </p:nvSpPr>
        <p:spPr>
          <a:xfrm>
            <a:off x="5821650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17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2D1034A-BAA1-1A4D-B0F1-CD806D1D8D95}"/>
              </a:ext>
            </a:extLst>
          </p:cNvPr>
          <p:cNvSpPr txBox="1"/>
          <p:nvPr/>
        </p:nvSpPr>
        <p:spPr>
          <a:xfrm>
            <a:off x="6075336" y="883403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15654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 txBox="1">
            <a:spLocks noGrp="1"/>
          </p:cNvSpPr>
          <p:nvPr>
            <p:ph type="title"/>
          </p:nvPr>
        </p:nvSpPr>
        <p:spPr>
          <a:xfrm>
            <a:off x="4146900" y="150900"/>
            <a:ext cx="3898200" cy="114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/>
              <a:t>Many Labs Replication Projects</a:t>
            </a:r>
            <a:endParaRPr/>
          </a:p>
        </p:txBody>
      </p:sp>
      <p:sp>
        <p:nvSpPr>
          <p:cNvPr id="94" name="Google Shape;94;p16"/>
          <p:cNvSpPr txBox="1">
            <a:spLocks noGrp="1"/>
          </p:cNvSpPr>
          <p:nvPr>
            <p:ph type="body" idx="1"/>
          </p:nvPr>
        </p:nvSpPr>
        <p:spPr>
          <a:xfrm>
            <a:off x="2141100" y="1699700"/>
            <a:ext cx="7909800" cy="458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Large international collaboration of labs</a:t>
            </a:r>
          </a:p>
          <a:p>
            <a:r>
              <a:rPr lang="en-US" dirty="0"/>
              <a:t>Replicate the same findings</a:t>
            </a:r>
          </a:p>
          <a:p>
            <a:r>
              <a:rPr lang="en-US" dirty="0"/>
              <a:t>Explore different aspects of replication</a:t>
            </a:r>
          </a:p>
        </p:txBody>
      </p:sp>
      <p:sp>
        <p:nvSpPr>
          <p:cNvPr id="95" name="Google Shape;95;p16"/>
          <p:cNvSpPr txBox="1">
            <a:spLocks noGrp="1"/>
          </p:cNvSpPr>
          <p:nvPr>
            <p:ph type="sldNum" idx="12"/>
          </p:nvPr>
        </p:nvSpPr>
        <p:spPr>
          <a:xfrm>
            <a:off x="5821650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18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2D1034A-BAA1-1A4D-B0F1-CD806D1D8D95}"/>
              </a:ext>
            </a:extLst>
          </p:cNvPr>
          <p:cNvSpPr txBox="1"/>
          <p:nvPr/>
        </p:nvSpPr>
        <p:spPr>
          <a:xfrm>
            <a:off x="6075336" y="883403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674707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 txBox="1">
            <a:spLocks noGrp="1"/>
          </p:cNvSpPr>
          <p:nvPr>
            <p:ph type="title"/>
          </p:nvPr>
        </p:nvSpPr>
        <p:spPr>
          <a:xfrm>
            <a:off x="4146900" y="150900"/>
            <a:ext cx="3898200" cy="114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/>
              <a:t>Many Labs 2</a:t>
            </a:r>
            <a:endParaRPr/>
          </a:p>
        </p:txBody>
      </p:sp>
      <p:sp>
        <p:nvSpPr>
          <p:cNvPr id="94" name="Google Shape;94;p16"/>
          <p:cNvSpPr txBox="1">
            <a:spLocks noGrp="1"/>
          </p:cNvSpPr>
          <p:nvPr>
            <p:ph type="body" idx="1"/>
          </p:nvPr>
        </p:nvSpPr>
        <p:spPr>
          <a:xfrm>
            <a:off x="2141100" y="1699700"/>
            <a:ext cx="7909800" cy="458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How much variation should we expect when labs around the world replicate the same effect?</a:t>
            </a:r>
          </a:p>
          <a:p>
            <a:r>
              <a:rPr lang="en-US" dirty="0"/>
              <a:t>What counts as “valid” replication?</a:t>
            </a:r>
          </a:p>
          <a:p>
            <a:pPr lvl="1"/>
            <a:r>
              <a:rPr lang="en-US" sz="2600" dirty="0"/>
              <a:t>Is a replication of US work in Italy valid? What about Japan? Or Nigeria?</a:t>
            </a:r>
          </a:p>
        </p:txBody>
      </p:sp>
      <p:sp>
        <p:nvSpPr>
          <p:cNvPr id="95" name="Google Shape;95;p16"/>
          <p:cNvSpPr txBox="1">
            <a:spLocks noGrp="1"/>
          </p:cNvSpPr>
          <p:nvPr>
            <p:ph type="sldNum" idx="12"/>
          </p:nvPr>
        </p:nvSpPr>
        <p:spPr>
          <a:xfrm>
            <a:off x="5821650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19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2D1034A-BAA1-1A4D-B0F1-CD806D1D8D95}"/>
              </a:ext>
            </a:extLst>
          </p:cNvPr>
          <p:cNvSpPr txBox="1"/>
          <p:nvPr/>
        </p:nvSpPr>
        <p:spPr>
          <a:xfrm>
            <a:off x="6075336" y="883403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45396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endParaRPr lang="en-US"/>
          </a:p>
        </p:txBody>
      </p:sp>
      <p:sp>
        <p:nvSpPr>
          <p:cNvPr id="10" name="Google Shape;94;p16">
            <a:extLst>
              <a:ext uri="{FF2B5EF4-FFF2-40B4-BE49-F238E27FC236}">
                <a16:creationId xmlns:a16="http://schemas.microsoft.com/office/drawing/2014/main" id="{931585D2-1ED3-47D3-8923-0AEF8C6ABF06}"/>
              </a:ext>
            </a:extLst>
          </p:cNvPr>
          <p:cNvSpPr txBox="1">
            <a:spLocks/>
          </p:cNvSpPr>
          <p:nvPr/>
        </p:nvSpPr>
        <p:spPr>
          <a:xfrm>
            <a:off x="5891545" y="1499565"/>
            <a:ext cx="5197599" cy="45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T Serif"/>
              <a:buChar char="○"/>
              <a:defRPr sz="30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erif"/>
              <a:buChar char="□"/>
              <a:defRPr sz="24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erif"/>
              <a:buChar char="○"/>
              <a:defRPr sz="24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3pPr>
            <a:lvl4pPr marL="1828800" marR="0" lvl="3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erif"/>
              <a:buChar char="□"/>
              <a:defRPr sz="18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4pPr>
            <a:lvl5pPr marL="2286000" marR="0" lvl="4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erif"/>
              <a:buChar char="○"/>
              <a:defRPr sz="18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5pPr>
            <a:lvl6pPr marL="2743200" marR="0" lvl="5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erif"/>
              <a:buChar char="■"/>
              <a:defRPr sz="18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6pPr>
            <a:lvl7pPr marL="3200400" marR="0" lvl="6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erif"/>
              <a:buChar char="●"/>
              <a:defRPr sz="18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7pPr>
            <a:lvl8pPr marL="3657600" marR="0" lvl="7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erif"/>
              <a:buChar char="○"/>
              <a:defRPr sz="18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8pPr>
            <a:lvl9pPr marL="4114800" marR="0" lvl="8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erif"/>
              <a:buChar char="■"/>
              <a:defRPr sz="18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9pPr>
          </a:lstStyle>
          <a:p>
            <a:pPr marL="571957" lvl="2">
              <a:spcBef>
                <a:spcPts val="900"/>
              </a:spcBef>
            </a:pPr>
            <a:endParaRPr lang="en-US" sz="192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08109A7-CC4A-4399-8770-37C6B3287F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7889" y="375811"/>
            <a:ext cx="7316221" cy="6106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5610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 txBox="1">
            <a:spLocks noGrp="1"/>
          </p:cNvSpPr>
          <p:nvPr>
            <p:ph type="title"/>
          </p:nvPr>
        </p:nvSpPr>
        <p:spPr>
          <a:xfrm>
            <a:off x="4146900" y="150900"/>
            <a:ext cx="3898200" cy="114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/>
              <a:t>Many Labs 2</a:t>
            </a:r>
            <a:endParaRPr dirty="0"/>
          </a:p>
        </p:txBody>
      </p:sp>
      <p:sp>
        <p:nvSpPr>
          <p:cNvPr id="94" name="Google Shape;94;p16"/>
          <p:cNvSpPr txBox="1">
            <a:spLocks noGrp="1"/>
          </p:cNvSpPr>
          <p:nvPr>
            <p:ph type="body" idx="1"/>
          </p:nvPr>
        </p:nvSpPr>
        <p:spPr>
          <a:xfrm>
            <a:off x="2141100" y="1699700"/>
            <a:ext cx="7909800" cy="458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Many potential causes for replication failures</a:t>
            </a:r>
          </a:p>
          <a:p>
            <a:pPr lvl="1"/>
            <a:r>
              <a:rPr lang="en-US" dirty="0"/>
              <a:t>False positives</a:t>
            </a:r>
          </a:p>
          <a:p>
            <a:pPr lvl="1"/>
            <a:r>
              <a:rPr lang="en-US" dirty="0"/>
              <a:t>Incompetent replicators</a:t>
            </a:r>
          </a:p>
          <a:p>
            <a:pPr lvl="1"/>
            <a:r>
              <a:rPr lang="en-US" dirty="0"/>
              <a:t>Imprecise theory (unknown moderators)</a:t>
            </a:r>
          </a:p>
          <a:p>
            <a:pPr lvl="1"/>
            <a:r>
              <a:rPr lang="en-US" dirty="0"/>
              <a:t>Contextual differences</a:t>
            </a:r>
          </a:p>
          <a:p>
            <a:pPr lvl="1"/>
            <a:r>
              <a:rPr lang="en-US" dirty="0"/>
              <a:t>Etc.</a:t>
            </a:r>
          </a:p>
          <a:p>
            <a:endParaRPr lang="en-US" dirty="0"/>
          </a:p>
        </p:txBody>
      </p:sp>
      <p:sp>
        <p:nvSpPr>
          <p:cNvPr id="95" name="Google Shape;95;p16"/>
          <p:cNvSpPr txBox="1">
            <a:spLocks noGrp="1"/>
          </p:cNvSpPr>
          <p:nvPr>
            <p:ph type="sldNum" idx="12"/>
          </p:nvPr>
        </p:nvSpPr>
        <p:spPr>
          <a:xfrm>
            <a:off x="5821650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20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2D1034A-BAA1-1A4D-B0F1-CD806D1D8D95}"/>
              </a:ext>
            </a:extLst>
          </p:cNvPr>
          <p:cNvSpPr txBox="1"/>
          <p:nvPr/>
        </p:nvSpPr>
        <p:spPr>
          <a:xfrm>
            <a:off x="6075336" y="883403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77397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 txBox="1">
            <a:spLocks noGrp="1"/>
          </p:cNvSpPr>
          <p:nvPr>
            <p:ph type="title"/>
          </p:nvPr>
        </p:nvSpPr>
        <p:spPr>
          <a:xfrm>
            <a:off x="4146900" y="150900"/>
            <a:ext cx="3898200" cy="114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/>
              <a:t>Many Labs 2</a:t>
            </a:r>
            <a:endParaRPr dirty="0"/>
          </a:p>
        </p:txBody>
      </p:sp>
      <p:sp>
        <p:nvSpPr>
          <p:cNvPr id="94" name="Google Shape;94;p16"/>
          <p:cNvSpPr txBox="1">
            <a:spLocks noGrp="1"/>
          </p:cNvSpPr>
          <p:nvPr>
            <p:ph type="body" idx="1"/>
          </p:nvPr>
        </p:nvSpPr>
        <p:spPr>
          <a:xfrm>
            <a:off x="2141100" y="1699700"/>
            <a:ext cx="7909800" cy="458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Many potential causes for replication failures</a:t>
            </a:r>
          </a:p>
          <a:p>
            <a:pPr lvl="1"/>
            <a:r>
              <a:rPr lang="en-US" dirty="0"/>
              <a:t>False positives</a:t>
            </a:r>
          </a:p>
          <a:p>
            <a:pPr lvl="1"/>
            <a:r>
              <a:rPr lang="en-US" dirty="0"/>
              <a:t>Incompetent replicators</a:t>
            </a:r>
          </a:p>
          <a:p>
            <a:pPr lvl="1"/>
            <a:r>
              <a:rPr lang="en-US" dirty="0"/>
              <a:t>Imprecise theory (unknown moderators)</a:t>
            </a:r>
          </a:p>
          <a:p>
            <a:pPr lvl="1"/>
            <a:r>
              <a:rPr lang="en-US" b="1" dirty="0"/>
              <a:t>Contextual differences</a:t>
            </a:r>
          </a:p>
          <a:p>
            <a:pPr lvl="1"/>
            <a:r>
              <a:rPr lang="en-US" dirty="0"/>
              <a:t>Etc.</a:t>
            </a:r>
          </a:p>
          <a:p>
            <a:endParaRPr lang="en-US" dirty="0"/>
          </a:p>
        </p:txBody>
      </p:sp>
      <p:sp>
        <p:nvSpPr>
          <p:cNvPr id="95" name="Google Shape;95;p16"/>
          <p:cNvSpPr txBox="1">
            <a:spLocks noGrp="1"/>
          </p:cNvSpPr>
          <p:nvPr>
            <p:ph type="sldNum" idx="12"/>
          </p:nvPr>
        </p:nvSpPr>
        <p:spPr>
          <a:xfrm>
            <a:off x="5821650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21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2D1034A-BAA1-1A4D-B0F1-CD806D1D8D95}"/>
              </a:ext>
            </a:extLst>
          </p:cNvPr>
          <p:cNvSpPr txBox="1"/>
          <p:nvPr/>
        </p:nvSpPr>
        <p:spPr>
          <a:xfrm>
            <a:off x="6075336" y="883403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467851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 txBox="1">
            <a:spLocks noGrp="1"/>
          </p:cNvSpPr>
          <p:nvPr>
            <p:ph type="title"/>
          </p:nvPr>
        </p:nvSpPr>
        <p:spPr>
          <a:xfrm>
            <a:off x="4146900" y="150900"/>
            <a:ext cx="3898200" cy="114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/>
              <a:t>Many Labs 2</a:t>
            </a:r>
            <a:endParaRPr/>
          </a:p>
        </p:txBody>
      </p:sp>
      <p:sp>
        <p:nvSpPr>
          <p:cNvPr id="94" name="Google Shape;94;p16"/>
          <p:cNvSpPr txBox="1">
            <a:spLocks noGrp="1"/>
          </p:cNvSpPr>
          <p:nvPr>
            <p:ph type="body" idx="1"/>
          </p:nvPr>
        </p:nvSpPr>
        <p:spPr>
          <a:xfrm>
            <a:off x="2141100" y="1699700"/>
            <a:ext cx="7909800" cy="458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Replicated 28 high-impact studies</a:t>
            </a:r>
          </a:p>
          <a:p>
            <a:r>
              <a:rPr lang="en-US" dirty="0"/>
              <a:t>Experts reviewed each in advance (Registered Report)</a:t>
            </a:r>
          </a:p>
          <a:p>
            <a:r>
              <a:rPr lang="en-US" dirty="0"/>
              <a:t>Each administered across 60+ labs</a:t>
            </a:r>
          </a:p>
        </p:txBody>
      </p:sp>
      <p:sp>
        <p:nvSpPr>
          <p:cNvPr id="95" name="Google Shape;95;p16"/>
          <p:cNvSpPr txBox="1">
            <a:spLocks noGrp="1"/>
          </p:cNvSpPr>
          <p:nvPr>
            <p:ph type="sldNum" idx="12"/>
          </p:nvPr>
        </p:nvSpPr>
        <p:spPr>
          <a:xfrm>
            <a:off x="5821650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22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2D1034A-BAA1-1A4D-B0F1-CD806D1D8D95}"/>
              </a:ext>
            </a:extLst>
          </p:cNvPr>
          <p:cNvSpPr txBox="1"/>
          <p:nvPr/>
        </p:nvSpPr>
        <p:spPr>
          <a:xfrm>
            <a:off x="6075336" y="883403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697860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 txBox="1">
            <a:spLocks noGrp="1"/>
          </p:cNvSpPr>
          <p:nvPr>
            <p:ph type="title"/>
          </p:nvPr>
        </p:nvSpPr>
        <p:spPr>
          <a:xfrm>
            <a:off x="4146900" y="150900"/>
            <a:ext cx="3898200" cy="114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/>
              <a:t>Many Labs 1 Map (2014)</a:t>
            </a:r>
            <a:endParaRPr/>
          </a:p>
        </p:txBody>
      </p:sp>
      <p:sp>
        <p:nvSpPr>
          <p:cNvPr id="94" name="Google Shape;94;p16"/>
          <p:cNvSpPr txBox="1">
            <a:spLocks noGrp="1"/>
          </p:cNvSpPr>
          <p:nvPr>
            <p:ph type="body" idx="1"/>
          </p:nvPr>
        </p:nvSpPr>
        <p:spPr>
          <a:xfrm>
            <a:off x="2141100" y="1699700"/>
            <a:ext cx="7909800" cy="458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lang="fr-FR"/>
          </a:p>
        </p:txBody>
      </p:sp>
      <p:sp>
        <p:nvSpPr>
          <p:cNvPr id="95" name="Google Shape;95;p16"/>
          <p:cNvSpPr txBox="1">
            <a:spLocks noGrp="1"/>
          </p:cNvSpPr>
          <p:nvPr>
            <p:ph type="sldNum" idx="12"/>
          </p:nvPr>
        </p:nvSpPr>
        <p:spPr>
          <a:xfrm>
            <a:off x="5821650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23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2D1034A-BAA1-1A4D-B0F1-CD806D1D8D95}"/>
              </a:ext>
            </a:extLst>
          </p:cNvPr>
          <p:cNvSpPr txBox="1"/>
          <p:nvPr/>
        </p:nvSpPr>
        <p:spPr>
          <a:xfrm>
            <a:off x="6075336" y="883403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EBAC00-437A-2C46-9F2F-9E4F5C8733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2850" y="1028700"/>
            <a:ext cx="9766300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859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 txBox="1">
            <a:spLocks noGrp="1"/>
          </p:cNvSpPr>
          <p:nvPr>
            <p:ph type="title"/>
          </p:nvPr>
        </p:nvSpPr>
        <p:spPr>
          <a:xfrm>
            <a:off x="4146900" y="150900"/>
            <a:ext cx="3898200" cy="114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/>
              <a:t>Many Labs 2 Map (2018)</a:t>
            </a:r>
            <a:endParaRPr/>
          </a:p>
        </p:txBody>
      </p:sp>
      <p:sp>
        <p:nvSpPr>
          <p:cNvPr id="94" name="Google Shape;94;p16"/>
          <p:cNvSpPr txBox="1">
            <a:spLocks noGrp="1"/>
          </p:cNvSpPr>
          <p:nvPr>
            <p:ph type="body" idx="1"/>
          </p:nvPr>
        </p:nvSpPr>
        <p:spPr>
          <a:xfrm>
            <a:off x="2141100" y="1699700"/>
            <a:ext cx="7909800" cy="458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lang="fr-FR"/>
          </a:p>
        </p:txBody>
      </p:sp>
      <p:sp>
        <p:nvSpPr>
          <p:cNvPr id="95" name="Google Shape;95;p16"/>
          <p:cNvSpPr txBox="1">
            <a:spLocks noGrp="1"/>
          </p:cNvSpPr>
          <p:nvPr>
            <p:ph type="sldNum" idx="12"/>
          </p:nvPr>
        </p:nvSpPr>
        <p:spPr>
          <a:xfrm>
            <a:off x="5821650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24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2D1034A-BAA1-1A4D-B0F1-CD806D1D8D95}"/>
              </a:ext>
            </a:extLst>
          </p:cNvPr>
          <p:cNvSpPr txBox="1"/>
          <p:nvPr/>
        </p:nvSpPr>
        <p:spPr>
          <a:xfrm>
            <a:off x="6075336" y="883403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EBAC00-437A-2C46-9F2F-9E4F5C8733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2850" y="1028700"/>
            <a:ext cx="9766300" cy="4800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E4233A3-E1A7-2645-83BE-77361E422F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6650" y="1003300"/>
            <a:ext cx="9918700" cy="485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4291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 txBox="1">
            <a:spLocks noGrp="1"/>
          </p:cNvSpPr>
          <p:nvPr>
            <p:ph type="title"/>
          </p:nvPr>
        </p:nvSpPr>
        <p:spPr>
          <a:xfrm>
            <a:off x="4146900" y="150900"/>
            <a:ext cx="3898200" cy="114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/>
              <a:t>Many Labs 2 Map (2018)</a:t>
            </a:r>
            <a:endParaRPr/>
          </a:p>
        </p:txBody>
      </p:sp>
      <p:sp>
        <p:nvSpPr>
          <p:cNvPr id="94" name="Google Shape;94;p16"/>
          <p:cNvSpPr txBox="1">
            <a:spLocks noGrp="1"/>
          </p:cNvSpPr>
          <p:nvPr>
            <p:ph type="body" idx="1"/>
          </p:nvPr>
        </p:nvSpPr>
        <p:spPr>
          <a:xfrm>
            <a:off x="1175039" y="1622208"/>
            <a:ext cx="7909800" cy="458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125 samples</a:t>
            </a:r>
          </a:p>
          <a:p>
            <a:r>
              <a:rPr lang="en-US" dirty="0"/>
              <a:t>36 countries</a:t>
            </a:r>
          </a:p>
          <a:p>
            <a:r>
              <a:rPr lang="en-US" dirty="0"/>
              <a:t>16 languages</a:t>
            </a:r>
          </a:p>
          <a:p>
            <a:r>
              <a:rPr lang="en-US" dirty="0"/>
              <a:t>15,305 participants</a:t>
            </a:r>
          </a:p>
        </p:txBody>
      </p:sp>
      <p:sp>
        <p:nvSpPr>
          <p:cNvPr id="95" name="Google Shape;95;p16"/>
          <p:cNvSpPr txBox="1">
            <a:spLocks noGrp="1"/>
          </p:cNvSpPr>
          <p:nvPr>
            <p:ph type="sldNum" idx="12"/>
          </p:nvPr>
        </p:nvSpPr>
        <p:spPr>
          <a:xfrm>
            <a:off x="5821650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25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2D1034A-BAA1-1A4D-B0F1-CD806D1D8D95}"/>
              </a:ext>
            </a:extLst>
          </p:cNvPr>
          <p:cNvSpPr txBox="1"/>
          <p:nvPr/>
        </p:nvSpPr>
        <p:spPr>
          <a:xfrm>
            <a:off x="6075336" y="883403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4233A3-E1A7-2645-83BE-77361E422F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3410" y="1622208"/>
            <a:ext cx="6182468" cy="3023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7664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 txBox="1">
            <a:spLocks noGrp="1"/>
          </p:cNvSpPr>
          <p:nvPr>
            <p:ph type="title"/>
          </p:nvPr>
        </p:nvSpPr>
        <p:spPr>
          <a:xfrm>
            <a:off x="4146900" y="150900"/>
            <a:ext cx="3898200" cy="114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94" name="Google Shape;94;p16"/>
          <p:cNvSpPr txBox="1">
            <a:spLocks noGrp="1"/>
          </p:cNvSpPr>
          <p:nvPr>
            <p:ph type="body" idx="1"/>
          </p:nvPr>
        </p:nvSpPr>
        <p:spPr>
          <a:xfrm>
            <a:off x="805412" y="1343853"/>
            <a:ext cx="7909800" cy="458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8100" indent="0">
              <a:buNone/>
            </a:pPr>
            <a:r>
              <a:rPr lang="en-US" dirty="0"/>
              <a:t>ML2 Results</a:t>
            </a:r>
          </a:p>
          <a:p>
            <a:pPr marL="38100" indent="0">
              <a:buNone/>
            </a:pPr>
            <a:endParaRPr lang="en-US" sz="2000" dirty="0"/>
          </a:p>
        </p:txBody>
      </p:sp>
      <p:sp>
        <p:nvSpPr>
          <p:cNvPr id="95" name="Google Shape;95;p16"/>
          <p:cNvSpPr txBox="1">
            <a:spLocks noGrp="1"/>
          </p:cNvSpPr>
          <p:nvPr>
            <p:ph type="sldNum" idx="12"/>
          </p:nvPr>
        </p:nvSpPr>
        <p:spPr>
          <a:xfrm>
            <a:off x="5821650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26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2D1034A-BAA1-1A4D-B0F1-CD806D1D8D95}"/>
              </a:ext>
            </a:extLst>
          </p:cNvPr>
          <p:cNvSpPr txBox="1"/>
          <p:nvPr/>
        </p:nvSpPr>
        <p:spPr>
          <a:xfrm>
            <a:off x="6075336" y="883403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242144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 txBox="1">
            <a:spLocks noGrp="1"/>
          </p:cNvSpPr>
          <p:nvPr>
            <p:ph type="title"/>
          </p:nvPr>
        </p:nvSpPr>
        <p:spPr>
          <a:xfrm>
            <a:off x="4146900" y="150900"/>
            <a:ext cx="3898200" cy="114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94" name="Google Shape;94;p16"/>
          <p:cNvSpPr txBox="1">
            <a:spLocks noGrp="1"/>
          </p:cNvSpPr>
          <p:nvPr>
            <p:ph type="body" idx="1"/>
          </p:nvPr>
        </p:nvSpPr>
        <p:spPr>
          <a:xfrm>
            <a:off x="805412" y="1343853"/>
            <a:ext cx="7909800" cy="458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8100" indent="0">
              <a:buNone/>
            </a:pPr>
            <a:r>
              <a:rPr lang="en-US" dirty="0"/>
              <a:t>ML2 Results</a:t>
            </a:r>
          </a:p>
          <a:p>
            <a:pPr marL="38100" indent="0">
              <a:buNone/>
            </a:pPr>
            <a:endParaRPr lang="en-US" sz="2000" dirty="0"/>
          </a:p>
        </p:txBody>
      </p:sp>
      <p:sp>
        <p:nvSpPr>
          <p:cNvPr id="95" name="Google Shape;95;p16"/>
          <p:cNvSpPr txBox="1">
            <a:spLocks noGrp="1"/>
          </p:cNvSpPr>
          <p:nvPr>
            <p:ph type="sldNum" idx="12"/>
          </p:nvPr>
        </p:nvSpPr>
        <p:spPr>
          <a:xfrm>
            <a:off x="5821650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27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2D1034A-BAA1-1A4D-B0F1-CD806D1D8D95}"/>
              </a:ext>
            </a:extLst>
          </p:cNvPr>
          <p:cNvSpPr txBox="1"/>
          <p:nvPr/>
        </p:nvSpPr>
        <p:spPr>
          <a:xfrm>
            <a:off x="6075336" y="883403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F682DD-2EB3-41FF-9733-5295FC21B7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8645" y="134"/>
            <a:ext cx="67331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7701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 txBox="1">
            <a:spLocks noGrp="1"/>
          </p:cNvSpPr>
          <p:nvPr>
            <p:ph type="title"/>
          </p:nvPr>
        </p:nvSpPr>
        <p:spPr>
          <a:xfrm>
            <a:off x="4146900" y="150900"/>
            <a:ext cx="3898200" cy="114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94" name="Google Shape;94;p16"/>
          <p:cNvSpPr txBox="1">
            <a:spLocks noGrp="1"/>
          </p:cNvSpPr>
          <p:nvPr>
            <p:ph type="body" idx="1"/>
          </p:nvPr>
        </p:nvSpPr>
        <p:spPr>
          <a:xfrm>
            <a:off x="805412" y="1343853"/>
            <a:ext cx="7909800" cy="458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8100" indent="0">
              <a:buNone/>
            </a:pPr>
            <a:r>
              <a:rPr lang="en-US" dirty="0"/>
              <a:t>ML2 Results</a:t>
            </a:r>
          </a:p>
          <a:p>
            <a:r>
              <a:rPr lang="en-US" dirty="0"/>
              <a:t>14/28 successful</a:t>
            </a:r>
          </a:p>
          <a:p>
            <a:pPr marL="38100" indent="0">
              <a:buNone/>
            </a:pPr>
            <a:endParaRPr lang="en-US" sz="2000" dirty="0"/>
          </a:p>
        </p:txBody>
      </p:sp>
      <p:sp>
        <p:nvSpPr>
          <p:cNvPr id="95" name="Google Shape;95;p16"/>
          <p:cNvSpPr txBox="1">
            <a:spLocks noGrp="1"/>
          </p:cNvSpPr>
          <p:nvPr>
            <p:ph type="sldNum" idx="12"/>
          </p:nvPr>
        </p:nvSpPr>
        <p:spPr>
          <a:xfrm>
            <a:off x="5821650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28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2D1034A-BAA1-1A4D-B0F1-CD806D1D8D95}"/>
              </a:ext>
            </a:extLst>
          </p:cNvPr>
          <p:cNvSpPr txBox="1"/>
          <p:nvPr/>
        </p:nvSpPr>
        <p:spPr>
          <a:xfrm>
            <a:off x="6075336" y="883403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F682DD-2EB3-41FF-9733-5295FC21B7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8645" y="134"/>
            <a:ext cx="67331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0108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 txBox="1">
            <a:spLocks noGrp="1"/>
          </p:cNvSpPr>
          <p:nvPr>
            <p:ph type="title"/>
          </p:nvPr>
        </p:nvSpPr>
        <p:spPr>
          <a:xfrm>
            <a:off x="4146900" y="150900"/>
            <a:ext cx="3898200" cy="114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94" name="Google Shape;94;p16"/>
          <p:cNvSpPr txBox="1">
            <a:spLocks noGrp="1"/>
          </p:cNvSpPr>
          <p:nvPr>
            <p:ph type="body" idx="1"/>
          </p:nvPr>
        </p:nvSpPr>
        <p:spPr>
          <a:xfrm>
            <a:off x="805412" y="1343853"/>
            <a:ext cx="7909800" cy="458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8100" indent="0">
              <a:buNone/>
            </a:pPr>
            <a:r>
              <a:rPr lang="en-US" dirty="0"/>
              <a:t>ML2 Results</a:t>
            </a:r>
          </a:p>
          <a:p>
            <a:r>
              <a:rPr lang="en-US" dirty="0"/>
              <a:t>14/28 successful</a:t>
            </a:r>
          </a:p>
          <a:p>
            <a:pPr marL="38100" indent="0">
              <a:buNone/>
            </a:pPr>
            <a:endParaRPr lang="en-US" sz="2000" dirty="0"/>
          </a:p>
        </p:txBody>
      </p:sp>
      <p:sp>
        <p:nvSpPr>
          <p:cNvPr id="95" name="Google Shape;95;p16"/>
          <p:cNvSpPr txBox="1">
            <a:spLocks noGrp="1"/>
          </p:cNvSpPr>
          <p:nvPr>
            <p:ph type="sldNum" idx="12"/>
          </p:nvPr>
        </p:nvSpPr>
        <p:spPr>
          <a:xfrm>
            <a:off x="5821650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29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2D1034A-BAA1-1A4D-B0F1-CD806D1D8D95}"/>
              </a:ext>
            </a:extLst>
          </p:cNvPr>
          <p:cNvSpPr txBox="1"/>
          <p:nvPr/>
        </p:nvSpPr>
        <p:spPr>
          <a:xfrm>
            <a:off x="6075336" y="883403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F682DD-2EB3-41FF-9733-5295FC21B7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8645" y="134"/>
            <a:ext cx="6733134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1422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 txBox="1">
            <a:spLocks noGrp="1"/>
          </p:cNvSpPr>
          <p:nvPr>
            <p:ph type="title"/>
          </p:nvPr>
        </p:nvSpPr>
        <p:spPr>
          <a:xfrm>
            <a:off x="4146900" y="150900"/>
            <a:ext cx="3898200" cy="114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/>
              <a:t>Overview</a:t>
            </a:r>
            <a:endParaRPr/>
          </a:p>
        </p:txBody>
      </p:sp>
      <p:sp>
        <p:nvSpPr>
          <p:cNvPr id="94" name="Google Shape;94;p16"/>
          <p:cNvSpPr txBox="1">
            <a:spLocks noGrp="1"/>
          </p:cNvSpPr>
          <p:nvPr>
            <p:ph type="body" idx="1"/>
          </p:nvPr>
        </p:nvSpPr>
        <p:spPr>
          <a:xfrm>
            <a:off x="2141100" y="1699700"/>
            <a:ext cx="7909800" cy="458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Quick replication catch-up</a:t>
            </a:r>
          </a:p>
          <a:p>
            <a:r>
              <a:rPr lang="en-US" dirty="0"/>
              <a:t>Emphasize a few large-scale projects</a:t>
            </a:r>
          </a:p>
          <a:p>
            <a:r>
              <a:rPr lang="en-US" dirty="0"/>
              <a:t>Discuss solutions, machine learning, and exciting new possibilities</a:t>
            </a:r>
          </a:p>
        </p:txBody>
      </p:sp>
      <p:sp>
        <p:nvSpPr>
          <p:cNvPr id="95" name="Google Shape;95;p16"/>
          <p:cNvSpPr txBox="1">
            <a:spLocks noGrp="1"/>
          </p:cNvSpPr>
          <p:nvPr>
            <p:ph type="sldNum" idx="12"/>
          </p:nvPr>
        </p:nvSpPr>
        <p:spPr>
          <a:xfrm>
            <a:off x="5821650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468600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 txBox="1">
            <a:spLocks noGrp="1"/>
          </p:cNvSpPr>
          <p:nvPr>
            <p:ph type="title"/>
          </p:nvPr>
        </p:nvSpPr>
        <p:spPr>
          <a:xfrm>
            <a:off x="4146900" y="150900"/>
            <a:ext cx="3898200" cy="114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94" name="Google Shape;94;p16"/>
          <p:cNvSpPr txBox="1">
            <a:spLocks noGrp="1"/>
          </p:cNvSpPr>
          <p:nvPr>
            <p:ph type="body" idx="1"/>
          </p:nvPr>
        </p:nvSpPr>
        <p:spPr>
          <a:xfrm>
            <a:off x="805412" y="1343853"/>
            <a:ext cx="7909800" cy="458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8100" indent="0">
              <a:buNone/>
            </a:pPr>
            <a:r>
              <a:rPr lang="en-US" dirty="0"/>
              <a:t>ML2 Results</a:t>
            </a:r>
          </a:p>
          <a:p>
            <a:r>
              <a:rPr lang="en-US" dirty="0"/>
              <a:t>14/28 successful</a:t>
            </a:r>
          </a:p>
          <a:p>
            <a:r>
              <a:rPr lang="en-US" dirty="0"/>
              <a:t>Smaller effect sizes</a:t>
            </a:r>
          </a:p>
          <a:p>
            <a:pPr lvl="1"/>
            <a:r>
              <a:rPr lang="en-US" i="1" dirty="0"/>
              <a:t>d</a:t>
            </a:r>
            <a:r>
              <a:rPr lang="en-US" dirty="0"/>
              <a:t> = 0.60 vs </a:t>
            </a:r>
            <a:r>
              <a:rPr lang="en-US" i="1" dirty="0"/>
              <a:t>d</a:t>
            </a:r>
            <a:r>
              <a:rPr lang="en-US" dirty="0"/>
              <a:t> = 0.15</a:t>
            </a:r>
          </a:p>
        </p:txBody>
      </p:sp>
      <p:sp>
        <p:nvSpPr>
          <p:cNvPr id="95" name="Google Shape;95;p16"/>
          <p:cNvSpPr txBox="1">
            <a:spLocks noGrp="1"/>
          </p:cNvSpPr>
          <p:nvPr>
            <p:ph type="sldNum" idx="12"/>
          </p:nvPr>
        </p:nvSpPr>
        <p:spPr>
          <a:xfrm>
            <a:off x="5821650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30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2D1034A-BAA1-1A4D-B0F1-CD806D1D8D95}"/>
              </a:ext>
            </a:extLst>
          </p:cNvPr>
          <p:cNvSpPr txBox="1"/>
          <p:nvPr/>
        </p:nvSpPr>
        <p:spPr>
          <a:xfrm>
            <a:off x="6075336" y="883403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F682DD-2EB3-41FF-9733-5295FC21B7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8645" y="134"/>
            <a:ext cx="6733134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8766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 txBox="1">
            <a:spLocks noGrp="1"/>
          </p:cNvSpPr>
          <p:nvPr>
            <p:ph type="title"/>
          </p:nvPr>
        </p:nvSpPr>
        <p:spPr>
          <a:xfrm>
            <a:off x="4146900" y="150900"/>
            <a:ext cx="3898200" cy="114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94" name="Google Shape;94;p16"/>
          <p:cNvSpPr txBox="1">
            <a:spLocks noGrp="1"/>
          </p:cNvSpPr>
          <p:nvPr>
            <p:ph type="body" idx="1"/>
          </p:nvPr>
        </p:nvSpPr>
        <p:spPr>
          <a:xfrm>
            <a:off x="805412" y="1343853"/>
            <a:ext cx="7909800" cy="458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8100" indent="0">
              <a:buNone/>
            </a:pPr>
            <a:r>
              <a:rPr lang="en-US" dirty="0"/>
              <a:t>ML2 Results</a:t>
            </a:r>
          </a:p>
          <a:p>
            <a:r>
              <a:rPr lang="en-US" dirty="0"/>
              <a:t>14/28 successful</a:t>
            </a:r>
          </a:p>
          <a:p>
            <a:r>
              <a:rPr lang="en-US" dirty="0"/>
              <a:t>Smaller effect sizes</a:t>
            </a:r>
          </a:p>
          <a:p>
            <a:pPr lvl="1"/>
            <a:r>
              <a:rPr lang="en-US" i="1" dirty="0"/>
              <a:t>d</a:t>
            </a:r>
            <a:r>
              <a:rPr lang="en-US" dirty="0"/>
              <a:t> = 0.60 vs </a:t>
            </a:r>
            <a:r>
              <a:rPr lang="en-US" i="1" dirty="0"/>
              <a:t>d</a:t>
            </a:r>
            <a:r>
              <a:rPr lang="en-US" dirty="0"/>
              <a:t> = 0.15</a:t>
            </a:r>
          </a:p>
          <a:p>
            <a:r>
              <a:rPr lang="en-US" dirty="0"/>
              <a:t>(boring)</a:t>
            </a:r>
          </a:p>
        </p:txBody>
      </p:sp>
      <p:sp>
        <p:nvSpPr>
          <p:cNvPr id="95" name="Google Shape;95;p16"/>
          <p:cNvSpPr txBox="1">
            <a:spLocks noGrp="1"/>
          </p:cNvSpPr>
          <p:nvPr>
            <p:ph type="sldNum" idx="12"/>
          </p:nvPr>
        </p:nvSpPr>
        <p:spPr>
          <a:xfrm>
            <a:off x="5821650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31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2D1034A-BAA1-1A4D-B0F1-CD806D1D8D95}"/>
              </a:ext>
            </a:extLst>
          </p:cNvPr>
          <p:cNvSpPr txBox="1"/>
          <p:nvPr/>
        </p:nvSpPr>
        <p:spPr>
          <a:xfrm>
            <a:off x="6075336" y="883403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F682DD-2EB3-41FF-9733-5295FC21B7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8645" y="134"/>
            <a:ext cx="6733134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3006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 txBox="1">
            <a:spLocks noGrp="1"/>
          </p:cNvSpPr>
          <p:nvPr>
            <p:ph type="title"/>
          </p:nvPr>
        </p:nvSpPr>
        <p:spPr>
          <a:xfrm>
            <a:off x="4146900" y="150900"/>
            <a:ext cx="3898200" cy="114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94" name="Google Shape;94;p16"/>
          <p:cNvSpPr txBox="1">
            <a:spLocks noGrp="1"/>
          </p:cNvSpPr>
          <p:nvPr>
            <p:ph type="body" idx="1"/>
          </p:nvPr>
        </p:nvSpPr>
        <p:spPr>
          <a:xfrm>
            <a:off x="805412" y="1343853"/>
            <a:ext cx="7909800" cy="458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8100" indent="0">
              <a:buNone/>
            </a:pPr>
            <a:r>
              <a:rPr lang="en-US" dirty="0"/>
              <a:t>ML2 Heterogeneity</a:t>
            </a:r>
          </a:p>
          <a:p>
            <a:r>
              <a:rPr lang="en-US" dirty="0"/>
              <a:t>11/28 Q &lt; .001</a:t>
            </a:r>
          </a:p>
          <a:p>
            <a:r>
              <a:rPr lang="en-US" dirty="0"/>
              <a:t>Sig. variability</a:t>
            </a:r>
          </a:p>
        </p:txBody>
      </p:sp>
      <p:sp>
        <p:nvSpPr>
          <p:cNvPr id="95" name="Google Shape;95;p16"/>
          <p:cNvSpPr txBox="1">
            <a:spLocks noGrp="1"/>
          </p:cNvSpPr>
          <p:nvPr>
            <p:ph type="sldNum" idx="12"/>
          </p:nvPr>
        </p:nvSpPr>
        <p:spPr>
          <a:xfrm>
            <a:off x="5821650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32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2D1034A-BAA1-1A4D-B0F1-CD806D1D8D95}"/>
              </a:ext>
            </a:extLst>
          </p:cNvPr>
          <p:cNvSpPr txBox="1"/>
          <p:nvPr/>
        </p:nvSpPr>
        <p:spPr>
          <a:xfrm>
            <a:off x="6075336" y="883403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F682DD-2EB3-41FF-9733-5295FC21B7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8645" y="134"/>
            <a:ext cx="6733134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9182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 txBox="1">
            <a:spLocks noGrp="1"/>
          </p:cNvSpPr>
          <p:nvPr>
            <p:ph type="title"/>
          </p:nvPr>
        </p:nvSpPr>
        <p:spPr>
          <a:xfrm>
            <a:off x="4146900" y="150900"/>
            <a:ext cx="3898200" cy="114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94" name="Google Shape;94;p16"/>
          <p:cNvSpPr txBox="1">
            <a:spLocks noGrp="1"/>
          </p:cNvSpPr>
          <p:nvPr>
            <p:ph type="body" idx="1"/>
          </p:nvPr>
        </p:nvSpPr>
        <p:spPr>
          <a:xfrm>
            <a:off x="805412" y="1343853"/>
            <a:ext cx="7909800" cy="458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8100" indent="0">
              <a:buNone/>
            </a:pPr>
            <a:r>
              <a:rPr lang="en-US" dirty="0"/>
              <a:t>ML2 Heterogeneity</a:t>
            </a:r>
          </a:p>
          <a:p>
            <a:r>
              <a:rPr lang="en-US" dirty="0"/>
              <a:t>11/28 Q &lt; .001</a:t>
            </a:r>
          </a:p>
          <a:p>
            <a:r>
              <a:rPr lang="en-US" dirty="0"/>
              <a:t>Sig. variability</a:t>
            </a:r>
          </a:p>
          <a:p>
            <a:pPr marL="38100" indent="0">
              <a:buNone/>
            </a:pPr>
            <a:r>
              <a:rPr lang="en-US" dirty="0"/>
              <a:t>HOWEVER:</a:t>
            </a:r>
          </a:p>
          <a:p>
            <a:r>
              <a:rPr lang="en-US" b="1" dirty="0"/>
              <a:t>26/28 Tau ≤ 0.1</a:t>
            </a:r>
          </a:p>
          <a:p>
            <a:r>
              <a:rPr lang="en-US" dirty="0"/>
              <a:t>Often 0</a:t>
            </a:r>
          </a:p>
          <a:p>
            <a:r>
              <a:rPr lang="en-US" sz="2500" dirty="0"/>
              <a:t>Very little heterogeneity</a:t>
            </a:r>
            <a:endParaRPr lang="en-US" dirty="0"/>
          </a:p>
        </p:txBody>
      </p:sp>
      <p:sp>
        <p:nvSpPr>
          <p:cNvPr id="95" name="Google Shape;95;p16"/>
          <p:cNvSpPr txBox="1">
            <a:spLocks noGrp="1"/>
          </p:cNvSpPr>
          <p:nvPr>
            <p:ph type="sldNum" idx="12"/>
          </p:nvPr>
        </p:nvSpPr>
        <p:spPr>
          <a:xfrm>
            <a:off x="5821650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33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2D1034A-BAA1-1A4D-B0F1-CD806D1D8D95}"/>
              </a:ext>
            </a:extLst>
          </p:cNvPr>
          <p:cNvSpPr txBox="1"/>
          <p:nvPr/>
        </p:nvSpPr>
        <p:spPr>
          <a:xfrm>
            <a:off x="6075336" y="883403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F682DD-2EB3-41FF-9733-5295FC21B7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8645" y="134"/>
            <a:ext cx="6733134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4844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 txBox="1">
            <a:spLocks noGrp="1"/>
          </p:cNvSpPr>
          <p:nvPr>
            <p:ph type="title"/>
          </p:nvPr>
        </p:nvSpPr>
        <p:spPr>
          <a:xfrm>
            <a:off x="4146900" y="150900"/>
            <a:ext cx="3898200" cy="114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94" name="Google Shape;94;p16"/>
          <p:cNvSpPr txBox="1">
            <a:spLocks noGrp="1"/>
          </p:cNvSpPr>
          <p:nvPr>
            <p:ph type="body" idx="1"/>
          </p:nvPr>
        </p:nvSpPr>
        <p:spPr>
          <a:xfrm>
            <a:off x="805412" y="1343853"/>
            <a:ext cx="7909800" cy="458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8100" indent="0">
              <a:buNone/>
            </a:pPr>
            <a:r>
              <a:rPr lang="en-US" dirty="0"/>
              <a:t>ML2 Heterogeneity</a:t>
            </a:r>
          </a:p>
          <a:p>
            <a:r>
              <a:rPr lang="en-US" dirty="0"/>
              <a:t>11/28 Q &lt; .001</a:t>
            </a:r>
          </a:p>
          <a:p>
            <a:r>
              <a:rPr lang="en-US" dirty="0"/>
              <a:t>Sig. variability</a:t>
            </a:r>
          </a:p>
          <a:p>
            <a:pPr marL="38100" indent="0">
              <a:buNone/>
            </a:pPr>
            <a:r>
              <a:rPr lang="en-US" dirty="0"/>
              <a:t>HOWEVER:</a:t>
            </a:r>
          </a:p>
          <a:p>
            <a:r>
              <a:rPr lang="en-US" b="1" dirty="0"/>
              <a:t>26/28 Tau ≤ 0.1</a:t>
            </a:r>
          </a:p>
          <a:p>
            <a:r>
              <a:rPr lang="en-US" dirty="0"/>
              <a:t>Often 0</a:t>
            </a:r>
          </a:p>
          <a:p>
            <a:r>
              <a:rPr lang="en-US" sz="2500" dirty="0"/>
              <a:t>Very little heterogeneity</a:t>
            </a:r>
          </a:p>
          <a:p>
            <a:pPr marL="38100" indent="0">
              <a:buNone/>
            </a:pPr>
            <a:r>
              <a:rPr lang="en-US" dirty="0"/>
              <a:t>Wait… What?</a:t>
            </a:r>
          </a:p>
        </p:txBody>
      </p:sp>
      <p:sp>
        <p:nvSpPr>
          <p:cNvPr id="95" name="Google Shape;95;p16"/>
          <p:cNvSpPr txBox="1">
            <a:spLocks noGrp="1"/>
          </p:cNvSpPr>
          <p:nvPr>
            <p:ph type="sldNum" idx="12"/>
          </p:nvPr>
        </p:nvSpPr>
        <p:spPr>
          <a:xfrm>
            <a:off x="5821650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34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2D1034A-BAA1-1A4D-B0F1-CD806D1D8D95}"/>
              </a:ext>
            </a:extLst>
          </p:cNvPr>
          <p:cNvSpPr txBox="1"/>
          <p:nvPr/>
        </p:nvSpPr>
        <p:spPr>
          <a:xfrm>
            <a:off x="6075336" y="883403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F682DD-2EB3-41FF-9733-5295FC21B7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8645" y="134"/>
            <a:ext cx="6733134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8929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 txBox="1">
            <a:spLocks noGrp="1"/>
          </p:cNvSpPr>
          <p:nvPr>
            <p:ph type="title"/>
          </p:nvPr>
        </p:nvSpPr>
        <p:spPr>
          <a:xfrm>
            <a:off x="4146900" y="150900"/>
            <a:ext cx="3898200" cy="114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94" name="Google Shape;94;p16"/>
          <p:cNvSpPr txBox="1">
            <a:spLocks noGrp="1"/>
          </p:cNvSpPr>
          <p:nvPr>
            <p:ph type="body" idx="1"/>
          </p:nvPr>
        </p:nvSpPr>
        <p:spPr>
          <a:xfrm>
            <a:off x="805412" y="1343853"/>
            <a:ext cx="7909800" cy="458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8100" indent="0">
              <a:buNone/>
            </a:pPr>
            <a:r>
              <a:rPr lang="en-US" dirty="0"/>
              <a:t>Mostly seeing</a:t>
            </a:r>
          </a:p>
          <a:p>
            <a:pPr marL="38100" indent="0">
              <a:buNone/>
            </a:pPr>
            <a:r>
              <a:rPr lang="en-US" dirty="0"/>
              <a:t>sampling error:</a:t>
            </a:r>
          </a:p>
          <a:p>
            <a:r>
              <a:rPr lang="en-US" dirty="0"/>
              <a:t>N = 80 per site</a:t>
            </a:r>
          </a:p>
        </p:txBody>
      </p:sp>
      <p:sp>
        <p:nvSpPr>
          <p:cNvPr id="95" name="Google Shape;95;p16"/>
          <p:cNvSpPr txBox="1">
            <a:spLocks noGrp="1"/>
          </p:cNvSpPr>
          <p:nvPr>
            <p:ph type="sldNum" idx="12"/>
          </p:nvPr>
        </p:nvSpPr>
        <p:spPr>
          <a:xfrm>
            <a:off x="5821650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35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2D1034A-BAA1-1A4D-B0F1-CD806D1D8D95}"/>
              </a:ext>
            </a:extLst>
          </p:cNvPr>
          <p:cNvSpPr txBox="1"/>
          <p:nvPr/>
        </p:nvSpPr>
        <p:spPr>
          <a:xfrm>
            <a:off x="6075336" y="883403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F682DD-2EB3-41FF-9733-5295FC21B7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8645" y="134"/>
            <a:ext cx="6733134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52690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 txBox="1">
            <a:spLocks noGrp="1"/>
          </p:cNvSpPr>
          <p:nvPr>
            <p:ph type="title"/>
          </p:nvPr>
        </p:nvSpPr>
        <p:spPr>
          <a:xfrm>
            <a:off x="4146900" y="150900"/>
            <a:ext cx="3898200" cy="114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94" name="Google Shape;94;p16"/>
          <p:cNvSpPr txBox="1">
            <a:spLocks noGrp="1"/>
          </p:cNvSpPr>
          <p:nvPr>
            <p:ph type="body" idx="1"/>
          </p:nvPr>
        </p:nvSpPr>
        <p:spPr>
          <a:xfrm>
            <a:off x="805412" y="1343853"/>
            <a:ext cx="7909800" cy="458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8100" indent="0">
              <a:buNone/>
            </a:pPr>
            <a:r>
              <a:rPr lang="en-US" dirty="0"/>
              <a:t>Mostly seeing</a:t>
            </a:r>
          </a:p>
          <a:p>
            <a:pPr marL="38100" indent="0">
              <a:buNone/>
            </a:pPr>
            <a:r>
              <a:rPr lang="en-US" dirty="0"/>
              <a:t>sampling error:</a:t>
            </a:r>
          </a:p>
          <a:p>
            <a:r>
              <a:rPr lang="en-US" dirty="0"/>
              <a:t>N = 80 per site</a:t>
            </a:r>
          </a:p>
          <a:p>
            <a:pPr marL="38100" indent="0">
              <a:buNone/>
            </a:pPr>
            <a:r>
              <a:rPr lang="en-US" dirty="0"/>
              <a:t>Replication success</a:t>
            </a:r>
          </a:p>
          <a:p>
            <a:pPr marL="38100" indent="0">
              <a:buNone/>
            </a:pPr>
            <a:r>
              <a:rPr lang="en-US" dirty="0"/>
              <a:t>did not depend on </a:t>
            </a:r>
          </a:p>
          <a:p>
            <a:pPr marL="38100" indent="0">
              <a:buNone/>
            </a:pPr>
            <a:r>
              <a:rPr lang="en-US" dirty="0"/>
              <a:t>sample</a:t>
            </a:r>
          </a:p>
          <a:p>
            <a:r>
              <a:rPr lang="en-US" dirty="0"/>
              <a:t>Good news!	</a:t>
            </a:r>
          </a:p>
        </p:txBody>
      </p:sp>
      <p:sp>
        <p:nvSpPr>
          <p:cNvPr id="95" name="Google Shape;95;p16"/>
          <p:cNvSpPr txBox="1">
            <a:spLocks noGrp="1"/>
          </p:cNvSpPr>
          <p:nvPr>
            <p:ph type="sldNum" idx="12"/>
          </p:nvPr>
        </p:nvSpPr>
        <p:spPr>
          <a:xfrm>
            <a:off x="5821650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36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2D1034A-BAA1-1A4D-B0F1-CD806D1D8D95}"/>
              </a:ext>
            </a:extLst>
          </p:cNvPr>
          <p:cNvSpPr txBox="1"/>
          <p:nvPr/>
        </p:nvSpPr>
        <p:spPr>
          <a:xfrm>
            <a:off x="6075336" y="883403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F682DD-2EB3-41FF-9733-5295FC21B7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8645" y="134"/>
            <a:ext cx="6733134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62106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 txBox="1">
            <a:spLocks noGrp="1"/>
          </p:cNvSpPr>
          <p:nvPr>
            <p:ph type="title"/>
          </p:nvPr>
        </p:nvSpPr>
        <p:spPr>
          <a:xfrm>
            <a:off x="4146900" y="150900"/>
            <a:ext cx="3898200" cy="114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/>
              <a:t>Many Labs 2 Follow-ups</a:t>
            </a:r>
            <a:endParaRPr dirty="0"/>
          </a:p>
        </p:txBody>
      </p:sp>
      <p:sp>
        <p:nvSpPr>
          <p:cNvPr id="94" name="Google Shape;94;p16"/>
          <p:cNvSpPr txBox="1">
            <a:spLocks noGrp="1"/>
          </p:cNvSpPr>
          <p:nvPr>
            <p:ph type="body" idx="1"/>
          </p:nvPr>
        </p:nvSpPr>
        <p:spPr>
          <a:xfrm>
            <a:off x="2141100" y="1699700"/>
            <a:ext cx="7909800" cy="458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In 12 cases, original authors predicted necessary constraints:</a:t>
            </a:r>
          </a:p>
          <a:p>
            <a:pPr lvl="1"/>
            <a:r>
              <a:rPr lang="en-US" dirty="0"/>
              <a:t>Specific populations/subgroups, pencil/paper administration, orientation of screen, etc.</a:t>
            </a:r>
          </a:p>
          <a:p>
            <a:r>
              <a:rPr lang="en-US" dirty="0"/>
              <a:t>11/12 cases showed little-to-no evidence for predicted moderator</a:t>
            </a:r>
          </a:p>
          <a:p>
            <a:pPr lvl="1"/>
            <a:r>
              <a:rPr lang="en-US" dirty="0"/>
              <a:t>1 strongly supported</a:t>
            </a:r>
          </a:p>
          <a:p>
            <a:r>
              <a:rPr lang="en-US" dirty="0"/>
              <a:t>Suggests intuitions are often incorrect</a:t>
            </a:r>
          </a:p>
        </p:txBody>
      </p:sp>
      <p:sp>
        <p:nvSpPr>
          <p:cNvPr id="95" name="Google Shape;95;p16"/>
          <p:cNvSpPr txBox="1">
            <a:spLocks noGrp="1"/>
          </p:cNvSpPr>
          <p:nvPr>
            <p:ph type="sldNum" idx="12"/>
          </p:nvPr>
        </p:nvSpPr>
        <p:spPr>
          <a:xfrm>
            <a:off x="5821650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37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2D1034A-BAA1-1A4D-B0F1-CD806D1D8D95}"/>
              </a:ext>
            </a:extLst>
          </p:cNvPr>
          <p:cNvSpPr txBox="1"/>
          <p:nvPr/>
        </p:nvSpPr>
        <p:spPr>
          <a:xfrm>
            <a:off x="6075336" y="883403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12344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 txBox="1">
            <a:spLocks noGrp="1"/>
          </p:cNvSpPr>
          <p:nvPr>
            <p:ph type="title"/>
          </p:nvPr>
        </p:nvSpPr>
        <p:spPr>
          <a:xfrm>
            <a:off x="4146900" y="150900"/>
            <a:ext cx="3898200" cy="114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/>
          </a:p>
        </p:txBody>
      </p:sp>
      <p:sp>
        <p:nvSpPr>
          <p:cNvPr id="95" name="Google Shape;95;p16"/>
          <p:cNvSpPr txBox="1">
            <a:spLocks noGrp="1"/>
          </p:cNvSpPr>
          <p:nvPr>
            <p:ph type="sldNum" idx="12"/>
          </p:nvPr>
        </p:nvSpPr>
        <p:spPr>
          <a:xfrm>
            <a:off x="5821650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38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2D1034A-BAA1-1A4D-B0F1-CD806D1D8D95}"/>
              </a:ext>
            </a:extLst>
          </p:cNvPr>
          <p:cNvSpPr txBox="1"/>
          <p:nvPr/>
        </p:nvSpPr>
        <p:spPr>
          <a:xfrm>
            <a:off x="6075336" y="883403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DB464F-826E-4D68-B6EF-3B51582189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588" y="150900"/>
            <a:ext cx="8610123" cy="6182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23483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 txBox="1">
            <a:spLocks noGrp="1"/>
          </p:cNvSpPr>
          <p:nvPr>
            <p:ph type="title"/>
          </p:nvPr>
        </p:nvSpPr>
        <p:spPr>
          <a:xfrm>
            <a:off x="4146900" y="150900"/>
            <a:ext cx="3898200" cy="114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/>
              <a:t>Overfitting</a:t>
            </a:r>
            <a:endParaRPr dirty="0"/>
          </a:p>
        </p:txBody>
      </p:sp>
      <p:sp>
        <p:nvSpPr>
          <p:cNvPr id="95" name="Google Shape;95;p16"/>
          <p:cNvSpPr txBox="1">
            <a:spLocks noGrp="1"/>
          </p:cNvSpPr>
          <p:nvPr>
            <p:ph type="sldNum" idx="12"/>
          </p:nvPr>
        </p:nvSpPr>
        <p:spPr>
          <a:xfrm>
            <a:off x="5821650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39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2D1034A-BAA1-1A4D-B0F1-CD806D1D8D95}"/>
              </a:ext>
            </a:extLst>
          </p:cNvPr>
          <p:cNvSpPr txBox="1"/>
          <p:nvPr/>
        </p:nvSpPr>
        <p:spPr>
          <a:xfrm>
            <a:off x="6075336" y="883403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/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C3FBF321-054D-4B45-8373-2B176A4674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991" y="2026403"/>
            <a:ext cx="10527317" cy="2836307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98DFBE2-26B3-44A9-8A81-66EBDD8A1C99}"/>
              </a:ext>
            </a:extLst>
          </p:cNvPr>
          <p:cNvSpPr txBox="1"/>
          <p:nvPr/>
        </p:nvSpPr>
        <p:spPr>
          <a:xfrm>
            <a:off x="8799191" y="5938527"/>
            <a:ext cx="14558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T Serif" panose="020B0604020202020204" charset="0"/>
              </a:rPr>
              <a:t>Andrew Ng</a:t>
            </a:r>
          </a:p>
          <a:p>
            <a:r>
              <a:rPr lang="en-US" dirty="0">
                <a:latin typeface="PT Serif" panose="020B0604020202020204" charset="0"/>
              </a:rPr>
              <a:t>Deeplearning.ai</a:t>
            </a:r>
          </a:p>
        </p:txBody>
      </p:sp>
    </p:spTree>
    <p:extLst>
      <p:ext uri="{BB962C8B-B14F-4D97-AF65-F5344CB8AC3E}">
        <p14:creationId xmlns:p14="http://schemas.microsoft.com/office/powerpoint/2010/main" val="5787168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 txBox="1">
            <a:spLocks noGrp="1"/>
          </p:cNvSpPr>
          <p:nvPr>
            <p:ph type="title"/>
          </p:nvPr>
        </p:nvSpPr>
        <p:spPr>
          <a:xfrm>
            <a:off x="4146900" y="150900"/>
            <a:ext cx="3898200" cy="114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/>
              <a:t>Replication Crisis</a:t>
            </a:r>
            <a:endParaRPr dirty="0"/>
          </a:p>
        </p:txBody>
      </p:sp>
      <p:sp>
        <p:nvSpPr>
          <p:cNvPr id="94" name="Google Shape;94;p16"/>
          <p:cNvSpPr txBox="1">
            <a:spLocks noGrp="1"/>
          </p:cNvSpPr>
          <p:nvPr>
            <p:ph type="body" idx="1"/>
          </p:nvPr>
        </p:nvSpPr>
        <p:spPr>
          <a:xfrm>
            <a:off x="2141100" y="1699700"/>
            <a:ext cx="7909800" cy="458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lang="en-US"/>
          </a:p>
        </p:txBody>
      </p:sp>
      <p:sp>
        <p:nvSpPr>
          <p:cNvPr id="95" name="Google Shape;95;p16"/>
          <p:cNvSpPr txBox="1">
            <a:spLocks noGrp="1"/>
          </p:cNvSpPr>
          <p:nvPr>
            <p:ph type="sldNum" idx="12"/>
          </p:nvPr>
        </p:nvSpPr>
        <p:spPr>
          <a:xfrm>
            <a:off x="5821650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4</a:t>
            </a:fld>
            <a:endParaRPr/>
          </a:p>
        </p:txBody>
      </p:sp>
      <p:sp>
        <p:nvSpPr>
          <p:cNvPr id="8" name="Google Shape;94;p16">
            <a:extLst>
              <a:ext uri="{FF2B5EF4-FFF2-40B4-BE49-F238E27FC236}">
                <a16:creationId xmlns:a16="http://schemas.microsoft.com/office/drawing/2014/main" id="{C677CC78-AB3A-4BE1-96A3-1C44AD98A453}"/>
              </a:ext>
            </a:extLst>
          </p:cNvPr>
          <p:cNvSpPr txBox="1">
            <a:spLocks/>
          </p:cNvSpPr>
          <p:nvPr/>
        </p:nvSpPr>
        <p:spPr>
          <a:xfrm>
            <a:off x="183346" y="848854"/>
            <a:ext cx="6353410" cy="7753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T Serif"/>
              <a:buChar char="○"/>
              <a:defRPr sz="30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erif"/>
              <a:buChar char="□"/>
              <a:defRPr sz="24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erif"/>
              <a:buChar char="○"/>
              <a:defRPr sz="24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3pPr>
            <a:lvl4pPr marL="1828800" marR="0" lvl="3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erif"/>
              <a:buChar char="□"/>
              <a:defRPr sz="18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4pPr>
            <a:lvl5pPr marL="2286000" marR="0" lvl="4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erif"/>
              <a:buChar char="○"/>
              <a:defRPr sz="18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5pPr>
            <a:lvl6pPr marL="2743200" marR="0" lvl="5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erif"/>
              <a:buChar char="■"/>
              <a:defRPr sz="18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6pPr>
            <a:lvl7pPr marL="3200400" marR="0" lvl="6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erif"/>
              <a:buChar char="●"/>
              <a:defRPr sz="18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7pPr>
            <a:lvl8pPr marL="3657600" marR="0" lvl="7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erif"/>
              <a:buChar char="○"/>
              <a:defRPr sz="18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8pPr>
            <a:lvl9pPr marL="4114800" marR="0" lvl="8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erif"/>
              <a:buChar char="■"/>
              <a:defRPr sz="18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9pPr>
          </a:lstStyle>
          <a:p>
            <a:r>
              <a:rPr lang="en-US" dirty="0"/>
              <a:t>Theoretical concerns</a:t>
            </a:r>
          </a:p>
        </p:txBody>
      </p:sp>
    </p:spTree>
    <p:extLst>
      <p:ext uri="{BB962C8B-B14F-4D97-AF65-F5344CB8AC3E}">
        <p14:creationId xmlns:p14="http://schemas.microsoft.com/office/powerpoint/2010/main" val="119071926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 txBox="1">
            <a:spLocks noGrp="1"/>
          </p:cNvSpPr>
          <p:nvPr>
            <p:ph type="title"/>
          </p:nvPr>
        </p:nvSpPr>
        <p:spPr>
          <a:xfrm>
            <a:off x="4146900" y="150900"/>
            <a:ext cx="3898200" cy="114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/>
              <a:t>Many Labs 2 Follow-ups</a:t>
            </a:r>
            <a:endParaRPr dirty="0"/>
          </a:p>
        </p:txBody>
      </p:sp>
      <p:sp>
        <p:nvSpPr>
          <p:cNvPr id="94" name="Google Shape;94;p16"/>
          <p:cNvSpPr txBox="1">
            <a:spLocks noGrp="1"/>
          </p:cNvSpPr>
          <p:nvPr>
            <p:ph type="body" idx="1"/>
          </p:nvPr>
        </p:nvSpPr>
        <p:spPr>
          <a:xfrm>
            <a:off x="2141100" y="1699700"/>
            <a:ext cx="7909800" cy="458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Key feature in machine learning: Cross-validation</a:t>
            </a:r>
          </a:p>
        </p:txBody>
      </p:sp>
      <p:sp>
        <p:nvSpPr>
          <p:cNvPr id="95" name="Google Shape;95;p16"/>
          <p:cNvSpPr txBox="1">
            <a:spLocks noGrp="1"/>
          </p:cNvSpPr>
          <p:nvPr>
            <p:ph type="sldNum" idx="12"/>
          </p:nvPr>
        </p:nvSpPr>
        <p:spPr>
          <a:xfrm>
            <a:off x="5821650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40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2D1034A-BAA1-1A4D-B0F1-CD806D1D8D95}"/>
              </a:ext>
            </a:extLst>
          </p:cNvPr>
          <p:cNvSpPr txBox="1"/>
          <p:nvPr/>
        </p:nvSpPr>
        <p:spPr>
          <a:xfrm>
            <a:off x="6075336" y="883403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808601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 txBox="1">
            <a:spLocks noGrp="1"/>
          </p:cNvSpPr>
          <p:nvPr>
            <p:ph type="title"/>
          </p:nvPr>
        </p:nvSpPr>
        <p:spPr>
          <a:xfrm>
            <a:off x="4146900" y="150900"/>
            <a:ext cx="3898200" cy="114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/>
              <a:t>Many Labs 2 Follow-ups</a:t>
            </a:r>
            <a:endParaRPr dirty="0"/>
          </a:p>
        </p:txBody>
      </p:sp>
      <p:sp>
        <p:nvSpPr>
          <p:cNvPr id="94" name="Google Shape;94;p16"/>
          <p:cNvSpPr txBox="1">
            <a:spLocks noGrp="1"/>
          </p:cNvSpPr>
          <p:nvPr>
            <p:ph type="body" idx="1"/>
          </p:nvPr>
        </p:nvSpPr>
        <p:spPr>
          <a:xfrm>
            <a:off x="2141100" y="1699700"/>
            <a:ext cx="7909800" cy="458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Key feature in machine learning: Cross-validation</a:t>
            </a:r>
          </a:p>
        </p:txBody>
      </p:sp>
      <p:sp>
        <p:nvSpPr>
          <p:cNvPr id="95" name="Google Shape;95;p16"/>
          <p:cNvSpPr txBox="1">
            <a:spLocks noGrp="1"/>
          </p:cNvSpPr>
          <p:nvPr>
            <p:ph type="sldNum" idx="12"/>
          </p:nvPr>
        </p:nvSpPr>
        <p:spPr>
          <a:xfrm>
            <a:off x="5821650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41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2D1034A-BAA1-1A4D-B0F1-CD806D1D8D95}"/>
              </a:ext>
            </a:extLst>
          </p:cNvPr>
          <p:cNvSpPr txBox="1"/>
          <p:nvPr/>
        </p:nvSpPr>
        <p:spPr>
          <a:xfrm>
            <a:off x="6075336" y="883403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3DA9E8-C09E-450F-AB88-77FC5BFACF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074" y="3429000"/>
            <a:ext cx="10458552" cy="1116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81749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 txBox="1">
            <a:spLocks noGrp="1"/>
          </p:cNvSpPr>
          <p:nvPr>
            <p:ph type="title"/>
          </p:nvPr>
        </p:nvSpPr>
        <p:spPr>
          <a:xfrm>
            <a:off x="4146900" y="150900"/>
            <a:ext cx="3898200" cy="114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/>
              <a:t>Many Labs 2 Follow-ups</a:t>
            </a:r>
            <a:endParaRPr dirty="0"/>
          </a:p>
        </p:txBody>
      </p:sp>
      <p:sp>
        <p:nvSpPr>
          <p:cNvPr id="94" name="Google Shape;94;p16"/>
          <p:cNvSpPr txBox="1">
            <a:spLocks noGrp="1"/>
          </p:cNvSpPr>
          <p:nvPr>
            <p:ph type="body" idx="1"/>
          </p:nvPr>
        </p:nvSpPr>
        <p:spPr>
          <a:xfrm>
            <a:off x="2141100" y="1699700"/>
            <a:ext cx="7909800" cy="458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Key feature in machine learning: Cross-validation</a:t>
            </a:r>
          </a:p>
          <a:p>
            <a:r>
              <a:rPr lang="en-US" dirty="0"/>
              <a:t>ML2 commentaries: All original authors invited to write one</a:t>
            </a:r>
          </a:p>
        </p:txBody>
      </p:sp>
      <p:sp>
        <p:nvSpPr>
          <p:cNvPr id="95" name="Google Shape;95;p16"/>
          <p:cNvSpPr txBox="1">
            <a:spLocks noGrp="1"/>
          </p:cNvSpPr>
          <p:nvPr>
            <p:ph type="sldNum" idx="12"/>
          </p:nvPr>
        </p:nvSpPr>
        <p:spPr>
          <a:xfrm>
            <a:off x="5821650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42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2D1034A-BAA1-1A4D-B0F1-CD806D1D8D95}"/>
              </a:ext>
            </a:extLst>
          </p:cNvPr>
          <p:cNvSpPr txBox="1"/>
          <p:nvPr/>
        </p:nvSpPr>
        <p:spPr>
          <a:xfrm>
            <a:off x="6075336" y="883403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5983702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 txBox="1">
            <a:spLocks noGrp="1"/>
          </p:cNvSpPr>
          <p:nvPr>
            <p:ph type="title"/>
          </p:nvPr>
        </p:nvSpPr>
        <p:spPr>
          <a:xfrm>
            <a:off x="4146900" y="150900"/>
            <a:ext cx="3898200" cy="114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/>
              <a:t>Many Labs 2 Follow-ups</a:t>
            </a:r>
            <a:endParaRPr dirty="0"/>
          </a:p>
        </p:txBody>
      </p:sp>
      <p:sp>
        <p:nvSpPr>
          <p:cNvPr id="94" name="Google Shape;94;p16"/>
          <p:cNvSpPr txBox="1">
            <a:spLocks noGrp="1"/>
          </p:cNvSpPr>
          <p:nvPr>
            <p:ph type="body" idx="1"/>
          </p:nvPr>
        </p:nvSpPr>
        <p:spPr>
          <a:xfrm>
            <a:off x="2141100" y="1699700"/>
            <a:ext cx="7909800" cy="458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Key feature in machine learning: Cross-validation</a:t>
            </a:r>
          </a:p>
          <a:p>
            <a:r>
              <a:rPr lang="en-US" dirty="0"/>
              <a:t>ML2 commentaries: All original authors invited to write one</a:t>
            </a:r>
          </a:p>
          <a:p>
            <a:r>
              <a:rPr lang="en-US" dirty="0"/>
              <a:t>Can always find moderators after the fact: are they reliable?</a:t>
            </a:r>
          </a:p>
        </p:txBody>
      </p:sp>
      <p:sp>
        <p:nvSpPr>
          <p:cNvPr id="95" name="Google Shape;95;p16"/>
          <p:cNvSpPr txBox="1">
            <a:spLocks noGrp="1"/>
          </p:cNvSpPr>
          <p:nvPr>
            <p:ph type="sldNum" idx="12"/>
          </p:nvPr>
        </p:nvSpPr>
        <p:spPr>
          <a:xfrm>
            <a:off x="5821650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43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2D1034A-BAA1-1A4D-B0F1-CD806D1D8D95}"/>
              </a:ext>
            </a:extLst>
          </p:cNvPr>
          <p:cNvSpPr txBox="1"/>
          <p:nvPr/>
        </p:nvSpPr>
        <p:spPr>
          <a:xfrm>
            <a:off x="6075336" y="883403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5396003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 txBox="1">
            <a:spLocks noGrp="1"/>
          </p:cNvSpPr>
          <p:nvPr>
            <p:ph type="title"/>
          </p:nvPr>
        </p:nvSpPr>
        <p:spPr>
          <a:xfrm>
            <a:off x="4146900" y="150900"/>
            <a:ext cx="3898200" cy="114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/>
              <a:t>Many Labs 2 Follow-ups</a:t>
            </a:r>
            <a:endParaRPr dirty="0"/>
          </a:p>
        </p:txBody>
      </p:sp>
      <p:sp>
        <p:nvSpPr>
          <p:cNvPr id="94" name="Google Shape;94;p16"/>
          <p:cNvSpPr txBox="1">
            <a:spLocks noGrp="1"/>
          </p:cNvSpPr>
          <p:nvPr>
            <p:ph type="body" idx="1"/>
          </p:nvPr>
        </p:nvSpPr>
        <p:spPr>
          <a:xfrm>
            <a:off x="2141100" y="1699700"/>
            <a:ext cx="7909800" cy="458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1/3 exploratory split provided freely</a:t>
            </a:r>
          </a:p>
          <a:p>
            <a:r>
              <a:rPr lang="en-US" dirty="0"/>
              <a:t>2/3 confirmatory split kept confidential</a:t>
            </a:r>
          </a:p>
          <a:p>
            <a:r>
              <a:rPr lang="en-US" dirty="0"/>
              <a:t>Analyzed data, wrote commentary, pre-registered.</a:t>
            </a:r>
          </a:p>
          <a:p>
            <a:r>
              <a:rPr lang="en-US" dirty="0"/>
              <a:t>Analysis script re-run on 2/3 split</a:t>
            </a:r>
          </a:p>
          <a:p>
            <a:pPr lvl="1"/>
            <a:r>
              <a:rPr lang="en-US" dirty="0"/>
              <a:t>Reported no matter what</a:t>
            </a:r>
          </a:p>
          <a:p>
            <a:r>
              <a:rPr lang="en-US" dirty="0"/>
              <a:t>Not quite holdout validation</a:t>
            </a:r>
          </a:p>
          <a:p>
            <a:r>
              <a:rPr lang="en-US" dirty="0"/>
              <a:t>Only 3 authors opted for this procedure, mixed results</a:t>
            </a:r>
          </a:p>
        </p:txBody>
      </p:sp>
      <p:sp>
        <p:nvSpPr>
          <p:cNvPr id="95" name="Google Shape;95;p16"/>
          <p:cNvSpPr txBox="1">
            <a:spLocks noGrp="1"/>
          </p:cNvSpPr>
          <p:nvPr>
            <p:ph type="sldNum" idx="12"/>
          </p:nvPr>
        </p:nvSpPr>
        <p:spPr>
          <a:xfrm>
            <a:off x="5821650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44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2D1034A-BAA1-1A4D-B0F1-CD806D1D8D95}"/>
              </a:ext>
            </a:extLst>
          </p:cNvPr>
          <p:cNvSpPr txBox="1"/>
          <p:nvPr/>
        </p:nvSpPr>
        <p:spPr>
          <a:xfrm>
            <a:off x="6075336" y="883403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67189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 txBox="1">
            <a:spLocks noGrp="1"/>
          </p:cNvSpPr>
          <p:nvPr>
            <p:ph type="title"/>
          </p:nvPr>
        </p:nvSpPr>
        <p:spPr>
          <a:xfrm>
            <a:off x="4146900" y="150900"/>
            <a:ext cx="3898200" cy="114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/>
              <a:t>Many Labs 2 Follow-ups</a:t>
            </a:r>
            <a:endParaRPr dirty="0"/>
          </a:p>
        </p:txBody>
      </p:sp>
      <p:sp>
        <p:nvSpPr>
          <p:cNvPr id="95" name="Google Shape;95;p16"/>
          <p:cNvSpPr txBox="1">
            <a:spLocks noGrp="1"/>
          </p:cNvSpPr>
          <p:nvPr>
            <p:ph type="sldNum" idx="12"/>
          </p:nvPr>
        </p:nvSpPr>
        <p:spPr>
          <a:xfrm>
            <a:off x="5821650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45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2D1034A-BAA1-1A4D-B0F1-CD806D1D8D95}"/>
              </a:ext>
            </a:extLst>
          </p:cNvPr>
          <p:cNvSpPr txBox="1"/>
          <p:nvPr/>
        </p:nvSpPr>
        <p:spPr>
          <a:xfrm>
            <a:off x="6075336" y="883403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3ADFDA3-30C3-42DD-ABDC-F6619BF797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5848E98-9D94-4119-B28C-034ED2B1B4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8074" y="409153"/>
            <a:ext cx="5915851" cy="6039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21380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 txBox="1">
            <a:spLocks noGrp="1"/>
          </p:cNvSpPr>
          <p:nvPr>
            <p:ph type="title"/>
          </p:nvPr>
        </p:nvSpPr>
        <p:spPr>
          <a:xfrm>
            <a:off x="4146900" y="150900"/>
            <a:ext cx="3898200" cy="114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/>
              <a:t>“Many Moderators” Project?</a:t>
            </a:r>
            <a:endParaRPr dirty="0"/>
          </a:p>
        </p:txBody>
      </p:sp>
      <p:sp>
        <p:nvSpPr>
          <p:cNvPr id="94" name="Google Shape;94;p16"/>
          <p:cNvSpPr txBox="1">
            <a:spLocks noGrp="1"/>
          </p:cNvSpPr>
          <p:nvPr>
            <p:ph type="body" idx="1"/>
          </p:nvPr>
        </p:nvSpPr>
        <p:spPr>
          <a:xfrm>
            <a:off x="2141100" y="1699700"/>
            <a:ext cx="7909800" cy="458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Ongoing project</a:t>
            </a:r>
          </a:p>
          <a:p>
            <a:r>
              <a:rPr lang="en-US" dirty="0"/>
              <a:t>Examine all individual-level moderators, across all Many Labs projects</a:t>
            </a:r>
          </a:p>
          <a:p>
            <a:pPr lvl="1"/>
            <a:r>
              <a:rPr lang="en-US" dirty="0"/>
              <a:t>Demographics, Big-5, SES, Cognitive Reflection, etc. etc.</a:t>
            </a:r>
          </a:p>
          <a:p>
            <a:r>
              <a:rPr lang="en-US" dirty="0"/>
              <a:t>Throw into a massive model and cross-validate? Machine learning techniques instead?</a:t>
            </a:r>
          </a:p>
          <a:p>
            <a:r>
              <a:rPr lang="en-US" dirty="0"/>
              <a:t>Initial half-attempt to predict replication:</a:t>
            </a:r>
          </a:p>
        </p:txBody>
      </p:sp>
      <p:sp>
        <p:nvSpPr>
          <p:cNvPr id="95" name="Google Shape;95;p16"/>
          <p:cNvSpPr txBox="1">
            <a:spLocks noGrp="1"/>
          </p:cNvSpPr>
          <p:nvPr>
            <p:ph type="sldNum" idx="12"/>
          </p:nvPr>
        </p:nvSpPr>
        <p:spPr>
          <a:xfrm>
            <a:off x="5821650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46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2D1034A-BAA1-1A4D-B0F1-CD806D1D8D95}"/>
              </a:ext>
            </a:extLst>
          </p:cNvPr>
          <p:cNvSpPr txBox="1"/>
          <p:nvPr/>
        </p:nvSpPr>
        <p:spPr>
          <a:xfrm>
            <a:off x="6075336" y="883403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34951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16C267C-659E-477E-BC35-980DB8F777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8406" y="-1"/>
            <a:ext cx="9603888" cy="6807819"/>
          </a:xfrm>
          <a:prstGeom prst="rect">
            <a:avLst/>
          </a:prstGeom>
        </p:spPr>
      </p:pic>
      <p:sp>
        <p:nvSpPr>
          <p:cNvPr id="93" name="Google Shape;93;p16"/>
          <p:cNvSpPr txBox="1">
            <a:spLocks noGrp="1"/>
          </p:cNvSpPr>
          <p:nvPr>
            <p:ph type="title"/>
          </p:nvPr>
        </p:nvSpPr>
        <p:spPr>
          <a:xfrm>
            <a:off x="4146900" y="134175"/>
            <a:ext cx="3898200" cy="114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/>
              <a:t>Neural Networks attempt</a:t>
            </a:r>
            <a:endParaRPr dirty="0"/>
          </a:p>
        </p:txBody>
      </p:sp>
      <p:sp>
        <p:nvSpPr>
          <p:cNvPr id="95" name="Google Shape;95;p16"/>
          <p:cNvSpPr txBox="1">
            <a:spLocks noGrp="1"/>
          </p:cNvSpPr>
          <p:nvPr>
            <p:ph type="sldNum" idx="12"/>
          </p:nvPr>
        </p:nvSpPr>
        <p:spPr>
          <a:xfrm>
            <a:off x="5821650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47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2D1034A-BAA1-1A4D-B0F1-CD806D1D8D95}"/>
              </a:ext>
            </a:extLst>
          </p:cNvPr>
          <p:cNvSpPr txBox="1"/>
          <p:nvPr/>
        </p:nvSpPr>
        <p:spPr>
          <a:xfrm>
            <a:off x="6075336" y="883403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CF2BCC-FD30-4B35-8B71-206578986F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6180733"/>
            <a:ext cx="4663600" cy="776498"/>
          </a:xfrm>
        </p:spPr>
        <p:txBody>
          <a:bodyPr/>
          <a:lstStyle/>
          <a:p>
            <a:r>
              <a:rPr lang="en-US" sz="2000" dirty="0"/>
              <a:t>Credit: </a:t>
            </a:r>
            <a:r>
              <a:rPr lang="en-US" sz="2000" dirty="0" err="1"/>
              <a:t>Armel</a:t>
            </a:r>
            <a:r>
              <a:rPr lang="en-US" sz="2000" dirty="0"/>
              <a:t> </a:t>
            </a:r>
            <a:r>
              <a:rPr lang="en-US" sz="2000" dirty="0" err="1"/>
              <a:t>Soubeiga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72261142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 txBox="1">
            <a:spLocks noGrp="1"/>
          </p:cNvSpPr>
          <p:nvPr>
            <p:ph type="title"/>
          </p:nvPr>
        </p:nvSpPr>
        <p:spPr>
          <a:xfrm>
            <a:off x="2875660" y="150900"/>
            <a:ext cx="3898200" cy="114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/>
              <a:t>ML Data</a:t>
            </a:r>
            <a:endParaRPr dirty="0"/>
          </a:p>
        </p:txBody>
      </p:sp>
      <p:sp>
        <p:nvSpPr>
          <p:cNvPr id="94" name="Google Shape;94;p16"/>
          <p:cNvSpPr txBox="1">
            <a:spLocks noGrp="1"/>
          </p:cNvSpPr>
          <p:nvPr>
            <p:ph type="body" idx="1"/>
          </p:nvPr>
        </p:nvSpPr>
        <p:spPr>
          <a:xfrm>
            <a:off x="468418" y="1444800"/>
            <a:ext cx="7909800" cy="458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ML2 data: https://osf.io/8cd4r/</a:t>
            </a:r>
          </a:p>
          <a:p>
            <a:r>
              <a:rPr lang="en-US" dirty="0"/>
              <a:t>CC0, public domain</a:t>
            </a:r>
          </a:p>
          <a:p>
            <a:r>
              <a:rPr lang="en-US" dirty="0"/>
              <a:t>15,305 observations</a:t>
            </a:r>
          </a:p>
          <a:p>
            <a:r>
              <a:rPr lang="en-US" dirty="0"/>
              <a:t>~500 usable variables</a:t>
            </a:r>
          </a:p>
        </p:txBody>
      </p:sp>
      <p:sp>
        <p:nvSpPr>
          <p:cNvPr id="95" name="Google Shape;95;p16"/>
          <p:cNvSpPr txBox="1">
            <a:spLocks noGrp="1"/>
          </p:cNvSpPr>
          <p:nvPr>
            <p:ph type="sldNum" idx="12"/>
          </p:nvPr>
        </p:nvSpPr>
        <p:spPr>
          <a:xfrm>
            <a:off x="5821650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48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2D1034A-BAA1-1A4D-B0F1-CD806D1D8D95}"/>
              </a:ext>
            </a:extLst>
          </p:cNvPr>
          <p:cNvSpPr txBox="1"/>
          <p:nvPr/>
        </p:nvSpPr>
        <p:spPr>
          <a:xfrm>
            <a:off x="6075336" y="883403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BBF4A2-E95D-4C8F-8110-D953C3B22B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1291" y="0"/>
            <a:ext cx="56780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83880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 txBox="1">
            <a:spLocks noGrp="1"/>
          </p:cNvSpPr>
          <p:nvPr>
            <p:ph type="title"/>
          </p:nvPr>
        </p:nvSpPr>
        <p:spPr>
          <a:xfrm>
            <a:off x="4146900" y="150900"/>
            <a:ext cx="3898200" cy="114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/>
              <a:t>SCORE Project</a:t>
            </a:r>
            <a:endParaRPr dirty="0"/>
          </a:p>
        </p:txBody>
      </p:sp>
      <p:sp>
        <p:nvSpPr>
          <p:cNvPr id="94" name="Google Shape;94;p16"/>
          <p:cNvSpPr txBox="1">
            <a:spLocks noGrp="1"/>
          </p:cNvSpPr>
          <p:nvPr>
            <p:ph type="body" idx="1"/>
          </p:nvPr>
        </p:nvSpPr>
        <p:spPr>
          <a:xfrm>
            <a:off x="2141100" y="1699700"/>
            <a:ext cx="7909800" cy="458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95300" indent="-457200">
              <a:buFont typeface="+mj-lt"/>
              <a:buAutoNum type="arabicPeriod"/>
            </a:pPr>
            <a:r>
              <a:rPr lang="en-US" sz="2500" dirty="0"/>
              <a:t>Using machine learning to predict credibility of research</a:t>
            </a:r>
          </a:p>
        </p:txBody>
      </p:sp>
      <p:sp>
        <p:nvSpPr>
          <p:cNvPr id="95" name="Google Shape;95;p16"/>
          <p:cNvSpPr txBox="1">
            <a:spLocks noGrp="1"/>
          </p:cNvSpPr>
          <p:nvPr>
            <p:ph type="sldNum" idx="12"/>
          </p:nvPr>
        </p:nvSpPr>
        <p:spPr>
          <a:xfrm>
            <a:off x="5821650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49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2D1034A-BAA1-1A4D-B0F1-CD806D1D8D95}"/>
              </a:ext>
            </a:extLst>
          </p:cNvPr>
          <p:cNvSpPr txBox="1"/>
          <p:nvPr/>
        </p:nvSpPr>
        <p:spPr>
          <a:xfrm>
            <a:off x="6075336" y="883403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615510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 txBox="1">
            <a:spLocks noGrp="1"/>
          </p:cNvSpPr>
          <p:nvPr>
            <p:ph type="title"/>
          </p:nvPr>
        </p:nvSpPr>
        <p:spPr>
          <a:xfrm>
            <a:off x="4146900" y="150900"/>
            <a:ext cx="3898200" cy="114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/>
              <a:t>Replication Crisis</a:t>
            </a:r>
            <a:endParaRPr dirty="0"/>
          </a:p>
        </p:txBody>
      </p:sp>
      <p:sp>
        <p:nvSpPr>
          <p:cNvPr id="94" name="Google Shape;94;p16"/>
          <p:cNvSpPr txBox="1">
            <a:spLocks noGrp="1"/>
          </p:cNvSpPr>
          <p:nvPr>
            <p:ph type="body" idx="1"/>
          </p:nvPr>
        </p:nvSpPr>
        <p:spPr>
          <a:xfrm>
            <a:off x="2141100" y="1699700"/>
            <a:ext cx="7909800" cy="458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lang="en-US"/>
          </a:p>
        </p:txBody>
      </p:sp>
      <p:sp>
        <p:nvSpPr>
          <p:cNvPr id="95" name="Google Shape;95;p16"/>
          <p:cNvSpPr txBox="1">
            <a:spLocks noGrp="1"/>
          </p:cNvSpPr>
          <p:nvPr>
            <p:ph type="sldNum" idx="12"/>
          </p:nvPr>
        </p:nvSpPr>
        <p:spPr>
          <a:xfrm>
            <a:off x="5821650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5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2A9C533-EB04-4747-947B-08CF046DC3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650" y="1341834"/>
            <a:ext cx="7048500" cy="1879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9063D8B-6300-AC4F-B943-9EE918C279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6190" y="3036311"/>
            <a:ext cx="6353410" cy="14991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93ABD17-E981-BB46-8FC9-5E04457989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4686415"/>
            <a:ext cx="5791200" cy="1447800"/>
          </a:xfrm>
          <a:prstGeom prst="rect">
            <a:avLst/>
          </a:prstGeom>
        </p:spPr>
      </p:pic>
      <p:sp>
        <p:nvSpPr>
          <p:cNvPr id="8" name="Google Shape;94;p16">
            <a:extLst>
              <a:ext uri="{FF2B5EF4-FFF2-40B4-BE49-F238E27FC236}">
                <a16:creationId xmlns:a16="http://schemas.microsoft.com/office/drawing/2014/main" id="{C677CC78-AB3A-4BE1-96A3-1C44AD98A453}"/>
              </a:ext>
            </a:extLst>
          </p:cNvPr>
          <p:cNvSpPr txBox="1">
            <a:spLocks/>
          </p:cNvSpPr>
          <p:nvPr/>
        </p:nvSpPr>
        <p:spPr>
          <a:xfrm>
            <a:off x="183346" y="848854"/>
            <a:ext cx="6353410" cy="7753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T Serif"/>
              <a:buChar char="○"/>
              <a:defRPr sz="30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erif"/>
              <a:buChar char="□"/>
              <a:defRPr sz="24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erif"/>
              <a:buChar char="○"/>
              <a:defRPr sz="24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3pPr>
            <a:lvl4pPr marL="1828800" marR="0" lvl="3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erif"/>
              <a:buChar char="□"/>
              <a:defRPr sz="18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4pPr>
            <a:lvl5pPr marL="2286000" marR="0" lvl="4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erif"/>
              <a:buChar char="○"/>
              <a:defRPr sz="18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5pPr>
            <a:lvl6pPr marL="2743200" marR="0" lvl="5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erif"/>
              <a:buChar char="■"/>
              <a:defRPr sz="18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6pPr>
            <a:lvl7pPr marL="3200400" marR="0" lvl="6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erif"/>
              <a:buChar char="●"/>
              <a:defRPr sz="18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7pPr>
            <a:lvl8pPr marL="3657600" marR="0" lvl="7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erif"/>
              <a:buChar char="○"/>
              <a:defRPr sz="18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8pPr>
            <a:lvl9pPr marL="4114800" marR="0" lvl="8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erif"/>
              <a:buChar char="■"/>
              <a:defRPr sz="18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9pPr>
          </a:lstStyle>
          <a:p>
            <a:r>
              <a:rPr lang="en-US" dirty="0"/>
              <a:t>Theoretical concerns</a:t>
            </a:r>
          </a:p>
        </p:txBody>
      </p:sp>
    </p:spTree>
    <p:extLst>
      <p:ext uri="{BB962C8B-B14F-4D97-AF65-F5344CB8AC3E}">
        <p14:creationId xmlns:p14="http://schemas.microsoft.com/office/powerpoint/2010/main" val="248169508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6"/>
          <p:cNvSpPr txBox="1">
            <a:spLocks noGrp="1"/>
          </p:cNvSpPr>
          <p:nvPr>
            <p:ph type="body" idx="1"/>
          </p:nvPr>
        </p:nvSpPr>
        <p:spPr>
          <a:xfrm>
            <a:off x="2141100" y="1699700"/>
            <a:ext cx="7909800" cy="458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95300" indent="-457200">
              <a:buFont typeface="+mj-lt"/>
              <a:buAutoNum type="arabicPeriod"/>
            </a:pPr>
            <a:endParaRPr lang="en-US" sz="2500" dirty="0"/>
          </a:p>
        </p:txBody>
      </p:sp>
      <p:sp>
        <p:nvSpPr>
          <p:cNvPr id="95" name="Google Shape;95;p16"/>
          <p:cNvSpPr txBox="1">
            <a:spLocks noGrp="1"/>
          </p:cNvSpPr>
          <p:nvPr>
            <p:ph type="sldNum" idx="12"/>
          </p:nvPr>
        </p:nvSpPr>
        <p:spPr>
          <a:xfrm>
            <a:off x="5821650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50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2D1034A-BAA1-1A4D-B0F1-CD806D1D8D95}"/>
              </a:ext>
            </a:extLst>
          </p:cNvPr>
          <p:cNvSpPr txBox="1"/>
          <p:nvPr/>
        </p:nvSpPr>
        <p:spPr>
          <a:xfrm>
            <a:off x="6075336" y="883403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6BB7358-F778-466E-9288-D8ED06B1D4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83897D3-43C0-4CEE-8C65-CB9C9D41F9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0808" y="0"/>
            <a:ext cx="733038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39705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 txBox="1">
            <a:spLocks noGrp="1"/>
          </p:cNvSpPr>
          <p:nvPr>
            <p:ph type="title"/>
          </p:nvPr>
        </p:nvSpPr>
        <p:spPr>
          <a:xfrm>
            <a:off x="4146900" y="150900"/>
            <a:ext cx="3898200" cy="114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/>
              <a:t>SCORE Project</a:t>
            </a:r>
            <a:endParaRPr dirty="0"/>
          </a:p>
        </p:txBody>
      </p:sp>
      <p:sp>
        <p:nvSpPr>
          <p:cNvPr id="94" name="Google Shape;94;p16"/>
          <p:cNvSpPr txBox="1">
            <a:spLocks noGrp="1"/>
          </p:cNvSpPr>
          <p:nvPr>
            <p:ph type="body" idx="1"/>
          </p:nvPr>
        </p:nvSpPr>
        <p:spPr>
          <a:xfrm>
            <a:off x="2141099" y="1699700"/>
            <a:ext cx="8965515" cy="458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Center for Open Science (cos.io/about/news/)</a:t>
            </a:r>
          </a:p>
          <a:p>
            <a:r>
              <a:rPr lang="en-US" dirty="0"/>
              <a:t>$7.6 million grant</a:t>
            </a:r>
          </a:p>
          <a:p>
            <a:pPr marL="495300" indent="-457200">
              <a:buFont typeface="+mj-lt"/>
              <a:buAutoNum type="arabicPeriod"/>
            </a:pPr>
            <a:r>
              <a:rPr lang="en-US" sz="2500" dirty="0"/>
              <a:t>Build database of 30,000 papers</a:t>
            </a:r>
          </a:p>
          <a:p>
            <a:pPr marL="495300" indent="-457200">
              <a:buFont typeface="+mj-lt"/>
              <a:buAutoNum type="arabicPeriod"/>
            </a:pPr>
            <a:r>
              <a:rPr lang="en-US" sz="2500" dirty="0"/>
              <a:t>Sample 3,000 papers to augment with human and automated data</a:t>
            </a:r>
          </a:p>
          <a:p>
            <a:pPr marL="495300" indent="-457200">
              <a:buFont typeface="+mj-lt"/>
              <a:buAutoNum type="arabicPeriod"/>
            </a:pPr>
            <a:r>
              <a:rPr lang="en-US" sz="2500" dirty="0"/>
              <a:t>Humans and machines try to generate credibility predictions for these 300</a:t>
            </a:r>
          </a:p>
          <a:p>
            <a:pPr marL="495300" indent="-457200">
              <a:buFont typeface="+mj-lt"/>
              <a:buAutoNum type="arabicPeriod"/>
            </a:pPr>
            <a:r>
              <a:rPr lang="en-US" sz="2500" dirty="0"/>
              <a:t>300 actual replications are conducted to test the credibility predictions</a:t>
            </a:r>
          </a:p>
        </p:txBody>
      </p:sp>
      <p:sp>
        <p:nvSpPr>
          <p:cNvPr id="95" name="Google Shape;95;p16"/>
          <p:cNvSpPr txBox="1">
            <a:spLocks noGrp="1"/>
          </p:cNvSpPr>
          <p:nvPr>
            <p:ph type="sldNum" idx="12"/>
          </p:nvPr>
        </p:nvSpPr>
        <p:spPr>
          <a:xfrm>
            <a:off x="5821650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51</a:t>
            </a:fld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2D1034A-BAA1-1A4D-B0F1-CD806D1D8D95}"/>
              </a:ext>
            </a:extLst>
          </p:cNvPr>
          <p:cNvSpPr txBox="1"/>
          <p:nvPr/>
        </p:nvSpPr>
        <p:spPr>
          <a:xfrm>
            <a:off x="6075336" y="883403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978504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endParaRPr lang="en-US"/>
          </a:p>
        </p:txBody>
      </p:sp>
      <p:sp>
        <p:nvSpPr>
          <p:cNvPr id="10" name="Google Shape;94;p16">
            <a:extLst>
              <a:ext uri="{FF2B5EF4-FFF2-40B4-BE49-F238E27FC236}">
                <a16:creationId xmlns:a16="http://schemas.microsoft.com/office/drawing/2014/main" id="{931585D2-1ED3-47D3-8923-0AEF8C6ABF06}"/>
              </a:ext>
            </a:extLst>
          </p:cNvPr>
          <p:cNvSpPr txBox="1">
            <a:spLocks/>
          </p:cNvSpPr>
          <p:nvPr/>
        </p:nvSpPr>
        <p:spPr>
          <a:xfrm>
            <a:off x="5891545" y="1499565"/>
            <a:ext cx="5197599" cy="45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T Serif"/>
              <a:buChar char="○"/>
              <a:defRPr sz="30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erif"/>
              <a:buChar char="□"/>
              <a:defRPr sz="24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erif"/>
              <a:buChar char="○"/>
              <a:defRPr sz="24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3pPr>
            <a:lvl4pPr marL="1828800" marR="0" lvl="3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erif"/>
              <a:buChar char="□"/>
              <a:defRPr sz="18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4pPr>
            <a:lvl5pPr marL="2286000" marR="0" lvl="4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erif"/>
              <a:buChar char="○"/>
              <a:defRPr sz="18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5pPr>
            <a:lvl6pPr marL="2743200" marR="0" lvl="5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erif"/>
              <a:buChar char="■"/>
              <a:defRPr sz="18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6pPr>
            <a:lvl7pPr marL="3200400" marR="0" lvl="6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erif"/>
              <a:buChar char="●"/>
              <a:defRPr sz="18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7pPr>
            <a:lvl8pPr marL="3657600" marR="0" lvl="7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erif"/>
              <a:buChar char="○"/>
              <a:defRPr sz="18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8pPr>
            <a:lvl9pPr marL="4114800" marR="0" lvl="8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erif"/>
              <a:buChar char="■"/>
              <a:defRPr sz="18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9pPr>
          </a:lstStyle>
          <a:p>
            <a:pPr marL="571957" lvl="2">
              <a:spcBef>
                <a:spcPts val="900"/>
              </a:spcBef>
            </a:pPr>
            <a:endParaRPr lang="en-US" sz="192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1CED321-D2D6-4A06-B29E-F490FE1FB6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2232" y="186970"/>
            <a:ext cx="6887536" cy="6430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62743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endParaRPr lang="en-US"/>
          </a:p>
        </p:txBody>
      </p:sp>
      <p:sp>
        <p:nvSpPr>
          <p:cNvPr id="10" name="Google Shape;94;p16">
            <a:extLst>
              <a:ext uri="{FF2B5EF4-FFF2-40B4-BE49-F238E27FC236}">
                <a16:creationId xmlns:a16="http://schemas.microsoft.com/office/drawing/2014/main" id="{931585D2-1ED3-47D3-8923-0AEF8C6ABF06}"/>
              </a:ext>
            </a:extLst>
          </p:cNvPr>
          <p:cNvSpPr txBox="1">
            <a:spLocks/>
          </p:cNvSpPr>
          <p:nvPr/>
        </p:nvSpPr>
        <p:spPr>
          <a:xfrm>
            <a:off x="5891545" y="1499565"/>
            <a:ext cx="5197599" cy="45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T Serif"/>
              <a:buChar char="○"/>
              <a:defRPr sz="30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erif"/>
              <a:buChar char="□"/>
              <a:defRPr sz="24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erif"/>
              <a:buChar char="○"/>
              <a:defRPr sz="24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3pPr>
            <a:lvl4pPr marL="1828800" marR="0" lvl="3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erif"/>
              <a:buChar char="□"/>
              <a:defRPr sz="18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4pPr>
            <a:lvl5pPr marL="2286000" marR="0" lvl="4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erif"/>
              <a:buChar char="○"/>
              <a:defRPr sz="18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5pPr>
            <a:lvl6pPr marL="2743200" marR="0" lvl="5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erif"/>
              <a:buChar char="■"/>
              <a:defRPr sz="18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6pPr>
            <a:lvl7pPr marL="3200400" marR="0" lvl="6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erif"/>
              <a:buChar char="●"/>
              <a:defRPr sz="18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7pPr>
            <a:lvl8pPr marL="3657600" marR="0" lvl="7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erif"/>
              <a:buChar char="○"/>
              <a:defRPr sz="18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8pPr>
            <a:lvl9pPr marL="4114800" marR="0" lvl="8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erif"/>
              <a:buChar char="■"/>
              <a:defRPr sz="18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9pPr>
          </a:lstStyle>
          <a:p>
            <a:pPr marL="571957" lvl="2">
              <a:spcBef>
                <a:spcPts val="900"/>
              </a:spcBef>
            </a:pPr>
            <a:endParaRPr lang="en-US" sz="192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13001B-6814-448C-99F5-AFF7DBE379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751" y="537394"/>
            <a:ext cx="11820497" cy="5547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90982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endParaRPr lang="en-US"/>
          </a:p>
        </p:txBody>
      </p:sp>
      <p:sp>
        <p:nvSpPr>
          <p:cNvPr id="10" name="Google Shape;94;p16">
            <a:extLst>
              <a:ext uri="{FF2B5EF4-FFF2-40B4-BE49-F238E27FC236}">
                <a16:creationId xmlns:a16="http://schemas.microsoft.com/office/drawing/2014/main" id="{931585D2-1ED3-47D3-8923-0AEF8C6ABF06}"/>
              </a:ext>
            </a:extLst>
          </p:cNvPr>
          <p:cNvSpPr txBox="1">
            <a:spLocks/>
          </p:cNvSpPr>
          <p:nvPr/>
        </p:nvSpPr>
        <p:spPr>
          <a:xfrm>
            <a:off x="5891545" y="1499565"/>
            <a:ext cx="5197599" cy="45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T Serif"/>
              <a:buChar char="○"/>
              <a:defRPr sz="30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erif"/>
              <a:buChar char="□"/>
              <a:defRPr sz="24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erif"/>
              <a:buChar char="○"/>
              <a:defRPr sz="24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3pPr>
            <a:lvl4pPr marL="1828800" marR="0" lvl="3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erif"/>
              <a:buChar char="□"/>
              <a:defRPr sz="18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4pPr>
            <a:lvl5pPr marL="2286000" marR="0" lvl="4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erif"/>
              <a:buChar char="○"/>
              <a:defRPr sz="18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5pPr>
            <a:lvl6pPr marL="2743200" marR="0" lvl="5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erif"/>
              <a:buChar char="■"/>
              <a:defRPr sz="18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6pPr>
            <a:lvl7pPr marL="3200400" marR="0" lvl="6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erif"/>
              <a:buChar char="●"/>
              <a:defRPr sz="18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7pPr>
            <a:lvl8pPr marL="3657600" marR="0" lvl="7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erif"/>
              <a:buChar char="○"/>
              <a:defRPr sz="18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8pPr>
            <a:lvl9pPr marL="4114800" marR="0" lvl="8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erif"/>
              <a:buChar char="■"/>
              <a:defRPr sz="18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9pPr>
          </a:lstStyle>
          <a:p>
            <a:pPr marL="571957" lvl="2">
              <a:spcBef>
                <a:spcPts val="900"/>
              </a:spcBef>
            </a:pPr>
            <a:endParaRPr lang="en-US" sz="192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2CB7E3-BEB1-47CD-90FD-E24B39BD60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0042" y="274650"/>
            <a:ext cx="8632451" cy="6364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98877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endParaRPr lang="en-US"/>
          </a:p>
        </p:txBody>
      </p:sp>
      <p:sp>
        <p:nvSpPr>
          <p:cNvPr id="10" name="Google Shape;94;p16">
            <a:extLst>
              <a:ext uri="{FF2B5EF4-FFF2-40B4-BE49-F238E27FC236}">
                <a16:creationId xmlns:a16="http://schemas.microsoft.com/office/drawing/2014/main" id="{931585D2-1ED3-47D3-8923-0AEF8C6ABF06}"/>
              </a:ext>
            </a:extLst>
          </p:cNvPr>
          <p:cNvSpPr txBox="1">
            <a:spLocks/>
          </p:cNvSpPr>
          <p:nvPr/>
        </p:nvSpPr>
        <p:spPr>
          <a:xfrm>
            <a:off x="5891545" y="1499565"/>
            <a:ext cx="5197599" cy="45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T Serif"/>
              <a:buChar char="○"/>
              <a:defRPr sz="30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erif"/>
              <a:buChar char="□"/>
              <a:defRPr sz="24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erif"/>
              <a:buChar char="○"/>
              <a:defRPr sz="24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3pPr>
            <a:lvl4pPr marL="1828800" marR="0" lvl="3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erif"/>
              <a:buChar char="□"/>
              <a:defRPr sz="18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4pPr>
            <a:lvl5pPr marL="2286000" marR="0" lvl="4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erif"/>
              <a:buChar char="○"/>
              <a:defRPr sz="18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5pPr>
            <a:lvl6pPr marL="2743200" marR="0" lvl="5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erif"/>
              <a:buChar char="■"/>
              <a:defRPr sz="18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6pPr>
            <a:lvl7pPr marL="3200400" marR="0" lvl="6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erif"/>
              <a:buChar char="●"/>
              <a:defRPr sz="18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7pPr>
            <a:lvl8pPr marL="3657600" marR="0" lvl="7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erif"/>
              <a:buChar char="○"/>
              <a:defRPr sz="18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8pPr>
            <a:lvl9pPr marL="4114800" marR="0" lvl="8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erif"/>
              <a:buChar char="■"/>
              <a:defRPr sz="18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9pPr>
          </a:lstStyle>
          <a:p>
            <a:pPr marL="571957" lvl="2">
              <a:spcBef>
                <a:spcPts val="900"/>
              </a:spcBef>
            </a:pPr>
            <a:endParaRPr lang="en-US" sz="192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08109A7-CC4A-4399-8770-37C6B3287F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7889" y="375811"/>
            <a:ext cx="7316221" cy="6106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44587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endParaRPr 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0191AAA-D294-4B71-A2A6-DF8CC7635F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9745" y="1136650"/>
            <a:ext cx="4694909" cy="4584700"/>
          </a:xfrm>
        </p:spPr>
      </p:pic>
      <p:sp>
        <p:nvSpPr>
          <p:cNvPr id="10" name="Google Shape;94;p16">
            <a:extLst>
              <a:ext uri="{FF2B5EF4-FFF2-40B4-BE49-F238E27FC236}">
                <a16:creationId xmlns:a16="http://schemas.microsoft.com/office/drawing/2014/main" id="{931585D2-1ED3-47D3-8923-0AEF8C6ABF06}"/>
              </a:ext>
            </a:extLst>
          </p:cNvPr>
          <p:cNvSpPr txBox="1">
            <a:spLocks/>
          </p:cNvSpPr>
          <p:nvPr/>
        </p:nvSpPr>
        <p:spPr>
          <a:xfrm>
            <a:off x="5891545" y="1499565"/>
            <a:ext cx="5197599" cy="45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T Serif"/>
              <a:buChar char="○"/>
              <a:defRPr sz="30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erif"/>
              <a:buChar char="□"/>
              <a:defRPr sz="24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erif"/>
              <a:buChar char="○"/>
              <a:defRPr sz="24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3pPr>
            <a:lvl4pPr marL="1828800" marR="0" lvl="3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erif"/>
              <a:buChar char="□"/>
              <a:defRPr sz="18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4pPr>
            <a:lvl5pPr marL="2286000" marR="0" lvl="4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erif"/>
              <a:buChar char="○"/>
              <a:defRPr sz="18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5pPr>
            <a:lvl6pPr marL="2743200" marR="0" lvl="5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erif"/>
              <a:buChar char="■"/>
              <a:defRPr sz="18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6pPr>
            <a:lvl7pPr marL="3200400" marR="0" lvl="6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erif"/>
              <a:buChar char="●"/>
              <a:defRPr sz="18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7pPr>
            <a:lvl8pPr marL="3657600" marR="0" lvl="7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erif"/>
              <a:buChar char="○"/>
              <a:defRPr sz="18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8pPr>
            <a:lvl9pPr marL="4114800" marR="0" lvl="8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erif"/>
              <a:buChar char="■"/>
              <a:defRPr sz="18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9pPr>
          </a:lstStyle>
          <a:p>
            <a:pPr marL="571957" lvl="2">
              <a:spcBef>
                <a:spcPts val="900"/>
              </a:spcBef>
            </a:pPr>
            <a:endParaRPr lang="en-US" sz="192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3915B2E-3B1A-4BC3-AE74-490BD49D505C}"/>
              </a:ext>
            </a:extLst>
          </p:cNvPr>
          <p:cNvSpPr txBox="1"/>
          <p:nvPr/>
        </p:nvSpPr>
        <p:spPr>
          <a:xfrm>
            <a:off x="1383323" y="5931176"/>
            <a:ext cx="49776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https://twitter.com/briannosek/status/1091697136037699589</a:t>
            </a:r>
          </a:p>
        </p:txBody>
      </p:sp>
    </p:spTree>
    <p:extLst>
      <p:ext uri="{BB962C8B-B14F-4D97-AF65-F5344CB8AC3E}">
        <p14:creationId xmlns:p14="http://schemas.microsoft.com/office/powerpoint/2010/main" val="194566628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endParaRPr 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0191AAA-D294-4B71-A2A6-DF8CC7635F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9745" y="1136650"/>
            <a:ext cx="4694909" cy="4584700"/>
          </a:xfrm>
        </p:spPr>
      </p:pic>
      <p:sp>
        <p:nvSpPr>
          <p:cNvPr id="10" name="Google Shape;94;p16">
            <a:extLst>
              <a:ext uri="{FF2B5EF4-FFF2-40B4-BE49-F238E27FC236}">
                <a16:creationId xmlns:a16="http://schemas.microsoft.com/office/drawing/2014/main" id="{931585D2-1ED3-47D3-8923-0AEF8C6ABF06}"/>
              </a:ext>
            </a:extLst>
          </p:cNvPr>
          <p:cNvSpPr txBox="1">
            <a:spLocks/>
          </p:cNvSpPr>
          <p:nvPr/>
        </p:nvSpPr>
        <p:spPr>
          <a:xfrm>
            <a:off x="5891545" y="1499565"/>
            <a:ext cx="5197599" cy="45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T Serif"/>
              <a:buChar char="○"/>
              <a:defRPr sz="30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erif"/>
              <a:buChar char="□"/>
              <a:defRPr sz="24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erif"/>
              <a:buChar char="○"/>
              <a:defRPr sz="24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3pPr>
            <a:lvl4pPr marL="1828800" marR="0" lvl="3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erif"/>
              <a:buChar char="□"/>
              <a:defRPr sz="18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4pPr>
            <a:lvl5pPr marL="2286000" marR="0" lvl="4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erif"/>
              <a:buChar char="○"/>
              <a:defRPr sz="18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5pPr>
            <a:lvl6pPr marL="2743200" marR="0" lvl="5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erif"/>
              <a:buChar char="■"/>
              <a:defRPr sz="18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6pPr>
            <a:lvl7pPr marL="3200400" marR="0" lvl="6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erif"/>
              <a:buChar char="●"/>
              <a:defRPr sz="18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7pPr>
            <a:lvl8pPr marL="3657600" marR="0" lvl="7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erif"/>
              <a:buChar char="○"/>
              <a:defRPr sz="18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8pPr>
            <a:lvl9pPr marL="4114800" marR="0" lvl="8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erif"/>
              <a:buChar char="■"/>
              <a:defRPr sz="18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9pPr>
          </a:lstStyle>
          <a:p>
            <a:pPr marL="571957" lvl="2">
              <a:spcBef>
                <a:spcPts val="900"/>
              </a:spcBef>
            </a:pPr>
            <a:r>
              <a:rPr lang="en-US" sz="2000" dirty="0"/>
              <a:t>Many Numbers: osf.io/e4xb7/</a:t>
            </a:r>
          </a:p>
          <a:p>
            <a:pPr marL="571957" lvl="2">
              <a:spcBef>
                <a:spcPts val="900"/>
              </a:spcBef>
            </a:pPr>
            <a:r>
              <a:rPr lang="en-US" sz="2000" dirty="0"/>
              <a:t>Many Dogs: @</a:t>
            </a:r>
            <a:r>
              <a:rPr lang="en-US" sz="2000" dirty="0" err="1"/>
              <a:t>scienceofdog</a:t>
            </a:r>
            <a:endParaRPr lang="en-US" sz="2000" dirty="0"/>
          </a:p>
          <a:p>
            <a:pPr marL="571957" lvl="2">
              <a:spcBef>
                <a:spcPts val="900"/>
              </a:spcBef>
            </a:pPr>
            <a:r>
              <a:rPr lang="en-US" sz="2000" dirty="0"/>
              <a:t>Many Smiles: psyarxiv.com/</a:t>
            </a:r>
            <a:r>
              <a:rPr lang="en-US" sz="2000" dirty="0" err="1"/>
              <a:t>cvpuw</a:t>
            </a:r>
            <a:r>
              <a:rPr lang="en-US" sz="2000" dirty="0"/>
              <a:t>/</a:t>
            </a:r>
          </a:p>
          <a:p>
            <a:pPr marL="571957" lvl="2">
              <a:spcBef>
                <a:spcPts val="900"/>
              </a:spcBef>
            </a:pPr>
            <a:r>
              <a:rPr lang="en-US" sz="2000" dirty="0"/>
              <a:t>Many Analysts: osf.io/j5v8f/</a:t>
            </a:r>
          </a:p>
          <a:p>
            <a:pPr marL="571957" lvl="2">
              <a:spcBef>
                <a:spcPts val="900"/>
              </a:spcBef>
            </a:pPr>
            <a:r>
              <a:rPr lang="en-US" sz="2000" dirty="0"/>
              <a:t>Many VRs?</a:t>
            </a:r>
          </a:p>
          <a:p>
            <a:pPr marL="571957" lvl="2">
              <a:spcBef>
                <a:spcPts val="900"/>
              </a:spcBef>
            </a:pPr>
            <a:r>
              <a:rPr lang="en-US" sz="2000" dirty="0"/>
              <a:t>Many Scanners?</a:t>
            </a:r>
          </a:p>
          <a:p>
            <a:pPr marL="571957" lvl="2">
              <a:spcBef>
                <a:spcPts val="900"/>
              </a:spcBef>
            </a:pPr>
            <a:endParaRPr lang="en-US" sz="192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3915B2E-3B1A-4BC3-AE74-490BD49D505C}"/>
              </a:ext>
            </a:extLst>
          </p:cNvPr>
          <p:cNvSpPr txBox="1"/>
          <p:nvPr/>
        </p:nvSpPr>
        <p:spPr>
          <a:xfrm>
            <a:off x="1383323" y="5931176"/>
            <a:ext cx="49776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https://twitter.com/briannosek/status/1091697136037699589</a:t>
            </a:r>
          </a:p>
        </p:txBody>
      </p:sp>
    </p:spTree>
    <p:extLst>
      <p:ext uri="{BB962C8B-B14F-4D97-AF65-F5344CB8AC3E}">
        <p14:creationId xmlns:p14="http://schemas.microsoft.com/office/powerpoint/2010/main" val="429345989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endParaRPr 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0191AAA-D294-4B71-A2A6-DF8CC7635F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9745" y="1136650"/>
            <a:ext cx="4694909" cy="4584700"/>
          </a:xfrm>
        </p:spPr>
      </p:pic>
      <p:sp>
        <p:nvSpPr>
          <p:cNvPr id="10" name="Google Shape;94;p16">
            <a:extLst>
              <a:ext uri="{FF2B5EF4-FFF2-40B4-BE49-F238E27FC236}">
                <a16:creationId xmlns:a16="http://schemas.microsoft.com/office/drawing/2014/main" id="{931585D2-1ED3-47D3-8923-0AEF8C6ABF06}"/>
              </a:ext>
            </a:extLst>
          </p:cNvPr>
          <p:cNvSpPr txBox="1">
            <a:spLocks/>
          </p:cNvSpPr>
          <p:nvPr/>
        </p:nvSpPr>
        <p:spPr>
          <a:xfrm>
            <a:off x="5891545" y="1499565"/>
            <a:ext cx="5197599" cy="45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T Serif"/>
              <a:buChar char="○"/>
              <a:defRPr sz="30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erif"/>
              <a:buChar char="□"/>
              <a:defRPr sz="24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erif"/>
              <a:buChar char="○"/>
              <a:defRPr sz="24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3pPr>
            <a:lvl4pPr marL="1828800" marR="0" lvl="3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erif"/>
              <a:buChar char="□"/>
              <a:defRPr sz="18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4pPr>
            <a:lvl5pPr marL="2286000" marR="0" lvl="4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erif"/>
              <a:buChar char="○"/>
              <a:defRPr sz="18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5pPr>
            <a:lvl6pPr marL="2743200" marR="0" lvl="5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erif"/>
              <a:buChar char="■"/>
              <a:defRPr sz="18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6pPr>
            <a:lvl7pPr marL="3200400" marR="0" lvl="6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erif"/>
              <a:buChar char="●"/>
              <a:defRPr sz="18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7pPr>
            <a:lvl8pPr marL="3657600" marR="0" lvl="7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erif"/>
              <a:buChar char="○"/>
              <a:defRPr sz="18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8pPr>
            <a:lvl9pPr marL="4114800" marR="0" lvl="8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erif"/>
              <a:buChar char="■"/>
              <a:defRPr sz="18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9pPr>
          </a:lstStyle>
          <a:p>
            <a:pPr marL="571957" lvl="2">
              <a:spcBef>
                <a:spcPts val="900"/>
              </a:spcBef>
            </a:pPr>
            <a:r>
              <a:rPr lang="en-US" sz="2000" dirty="0"/>
              <a:t>Many Numbers: osf.io/e4xb7/</a:t>
            </a:r>
          </a:p>
          <a:p>
            <a:pPr marL="571957" lvl="2">
              <a:spcBef>
                <a:spcPts val="900"/>
              </a:spcBef>
            </a:pPr>
            <a:r>
              <a:rPr lang="en-US" sz="2000" dirty="0"/>
              <a:t>Many Dogs: @</a:t>
            </a:r>
            <a:r>
              <a:rPr lang="en-US" sz="2000" dirty="0" err="1"/>
              <a:t>scienceofdog</a:t>
            </a:r>
            <a:endParaRPr lang="en-US" sz="2000" dirty="0"/>
          </a:p>
          <a:p>
            <a:pPr marL="571957" lvl="2">
              <a:spcBef>
                <a:spcPts val="900"/>
              </a:spcBef>
            </a:pPr>
            <a:r>
              <a:rPr lang="en-US" sz="2000" dirty="0"/>
              <a:t>Many Smiles: psyarxiv.com/</a:t>
            </a:r>
            <a:r>
              <a:rPr lang="en-US" sz="2000" dirty="0" err="1"/>
              <a:t>cvpuw</a:t>
            </a:r>
            <a:r>
              <a:rPr lang="en-US" sz="2000" dirty="0"/>
              <a:t>/</a:t>
            </a:r>
          </a:p>
          <a:p>
            <a:pPr marL="571957" lvl="2">
              <a:spcBef>
                <a:spcPts val="900"/>
              </a:spcBef>
            </a:pPr>
            <a:r>
              <a:rPr lang="en-US" sz="2000" dirty="0"/>
              <a:t>Many Analysts: osf.io/j5v8f/</a:t>
            </a:r>
          </a:p>
          <a:p>
            <a:pPr marL="571957" lvl="2">
              <a:spcBef>
                <a:spcPts val="900"/>
              </a:spcBef>
            </a:pPr>
            <a:r>
              <a:rPr lang="en-US" sz="2000" dirty="0"/>
              <a:t>Many VRs?</a:t>
            </a:r>
          </a:p>
          <a:p>
            <a:pPr marL="571957" lvl="2">
              <a:spcBef>
                <a:spcPts val="900"/>
              </a:spcBef>
            </a:pPr>
            <a:r>
              <a:rPr lang="en-US" sz="2000" dirty="0"/>
              <a:t>Many Scanners?</a:t>
            </a:r>
          </a:p>
          <a:p>
            <a:pPr marL="571957" lvl="2">
              <a:spcBef>
                <a:spcPts val="900"/>
              </a:spcBef>
            </a:pPr>
            <a:endParaRPr lang="en-US" sz="1921" dirty="0"/>
          </a:p>
          <a:p>
            <a:pPr marL="571957" lvl="2">
              <a:spcBef>
                <a:spcPts val="900"/>
              </a:spcBef>
            </a:pPr>
            <a:r>
              <a:rPr lang="en-US" sz="3000" b="1" dirty="0"/>
              <a:t>All of these will have open data!!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3915B2E-3B1A-4BC3-AE74-490BD49D505C}"/>
              </a:ext>
            </a:extLst>
          </p:cNvPr>
          <p:cNvSpPr txBox="1"/>
          <p:nvPr/>
        </p:nvSpPr>
        <p:spPr>
          <a:xfrm>
            <a:off x="1383323" y="5931176"/>
            <a:ext cx="49776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https://twitter.com/briannosek/status/1091697136037699589</a:t>
            </a:r>
          </a:p>
        </p:txBody>
      </p:sp>
    </p:spTree>
    <p:extLst>
      <p:ext uri="{BB962C8B-B14F-4D97-AF65-F5344CB8AC3E}">
        <p14:creationId xmlns:p14="http://schemas.microsoft.com/office/powerpoint/2010/main" val="13157889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endParaRPr lang="en-US"/>
          </a:p>
        </p:txBody>
      </p:sp>
      <p:pic>
        <p:nvPicPr>
          <p:cNvPr id="8" name="Content Placeholder 10">
            <a:extLst>
              <a:ext uri="{FF2B5EF4-FFF2-40B4-BE49-F238E27FC236}">
                <a16:creationId xmlns:a16="http://schemas.microsoft.com/office/drawing/2014/main" id="{5B92D0C8-1AF2-4C89-BF72-3ED1D18A38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0148" y="534401"/>
            <a:ext cx="9431969" cy="55962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59351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 txBox="1">
            <a:spLocks noGrp="1"/>
          </p:cNvSpPr>
          <p:nvPr>
            <p:ph type="title"/>
          </p:nvPr>
        </p:nvSpPr>
        <p:spPr>
          <a:xfrm>
            <a:off x="4146900" y="150900"/>
            <a:ext cx="3898200" cy="114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/>
              <a:t>Replication Crisis</a:t>
            </a:r>
            <a:endParaRPr dirty="0"/>
          </a:p>
        </p:txBody>
      </p:sp>
      <p:sp>
        <p:nvSpPr>
          <p:cNvPr id="94" name="Google Shape;94;p16"/>
          <p:cNvSpPr txBox="1">
            <a:spLocks noGrp="1"/>
          </p:cNvSpPr>
          <p:nvPr>
            <p:ph type="body" idx="1"/>
          </p:nvPr>
        </p:nvSpPr>
        <p:spPr>
          <a:xfrm>
            <a:off x="2141100" y="1699700"/>
            <a:ext cx="7909800" cy="458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lang="en-US" dirty="0"/>
          </a:p>
        </p:txBody>
      </p:sp>
      <p:sp>
        <p:nvSpPr>
          <p:cNvPr id="95" name="Google Shape;95;p16"/>
          <p:cNvSpPr txBox="1">
            <a:spLocks noGrp="1"/>
          </p:cNvSpPr>
          <p:nvPr>
            <p:ph type="sldNum" idx="12"/>
          </p:nvPr>
        </p:nvSpPr>
        <p:spPr>
          <a:xfrm>
            <a:off x="5821650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6</a:t>
            </a:fld>
            <a:endParaRPr/>
          </a:p>
        </p:txBody>
      </p:sp>
      <p:sp>
        <p:nvSpPr>
          <p:cNvPr id="8" name="Google Shape;94;p16">
            <a:extLst>
              <a:ext uri="{FF2B5EF4-FFF2-40B4-BE49-F238E27FC236}">
                <a16:creationId xmlns:a16="http://schemas.microsoft.com/office/drawing/2014/main" id="{C677CC78-AB3A-4BE1-96A3-1C44AD98A453}"/>
              </a:ext>
            </a:extLst>
          </p:cNvPr>
          <p:cNvSpPr txBox="1">
            <a:spLocks/>
          </p:cNvSpPr>
          <p:nvPr/>
        </p:nvSpPr>
        <p:spPr>
          <a:xfrm>
            <a:off x="183346" y="848854"/>
            <a:ext cx="6353410" cy="7753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T Serif"/>
              <a:buChar char="○"/>
              <a:defRPr sz="30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erif"/>
              <a:buChar char="□"/>
              <a:defRPr sz="24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erif"/>
              <a:buChar char="○"/>
              <a:defRPr sz="24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3pPr>
            <a:lvl4pPr marL="1828800" marR="0" lvl="3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erif"/>
              <a:buChar char="□"/>
              <a:defRPr sz="18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4pPr>
            <a:lvl5pPr marL="2286000" marR="0" lvl="4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erif"/>
              <a:buChar char="○"/>
              <a:defRPr sz="18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5pPr>
            <a:lvl6pPr marL="2743200" marR="0" lvl="5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erif"/>
              <a:buChar char="■"/>
              <a:defRPr sz="18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6pPr>
            <a:lvl7pPr marL="3200400" marR="0" lvl="6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erif"/>
              <a:buChar char="●"/>
              <a:defRPr sz="18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7pPr>
            <a:lvl8pPr marL="3657600" marR="0" lvl="7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erif"/>
              <a:buChar char="○"/>
              <a:defRPr sz="18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8pPr>
            <a:lvl9pPr marL="4114800" marR="0" lvl="8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erif"/>
              <a:buChar char="■"/>
              <a:defRPr sz="18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9pPr>
          </a:lstStyle>
          <a:p>
            <a:r>
              <a:rPr lang="en-US" dirty="0"/>
              <a:t>Evidence of problems</a:t>
            </a:r>
          </a:p>
        </p:txBody>
      </p:sp>
    </p:spTree>
    <p:extLst>
      <p:ext uri="{BB962C8B-B14F-4D97-AF65-F5344CB8AC3E}">
        <p14:creationId xmlns:p14="http://schemas.microsoft.com/office/powerpoint/2010/main" val="202282456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9499CD-716A-477C-A28E-7E34DD523E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857" y="0"/>
            <a:ext cx="10484286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41C7A63-DE74-49C4-8329-7A88359CAC57}"/>
              </a:ext>
            </a:extLst>
          </p:cNvPr>
          <p:cNvSpPr/>
          <p:nvPr/>
        </p:nvSpPr>
        <p:spPr>
          <a:xfrm>
            <a:off x="318930" y="602167"/>
            <a:ext cx="3178269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500" dirty="0">
                <a:solidFill>
                  <a:srgbClr val="006621"/>
                </a:solidFill>
                <a:latin typeface="arial" panose="020B0604020202020204" pitchFamily="34" charset="0"/>
                <a:hlinkClick r:id="rId3"/>
              </a:rPr>
              <a:t>https://psysciacc.org/</a:t>
            </a:r>
            <a:endParaRPr lang="en-US" sz="2500" dirty="0">
              <a:solidFill>
                <a:srgbClr val="660099"/>
              </a:solidFill>
              <a:latin typeface="arial" panose="020B0604020202020204" pitchFamily="34" charset="0"/>
              <a:hlinkClick r:id="rId3"/>
            </a:endParaRPr>
          </a:p>
        </p:txBody>
      </p:sp>
    </p:spTree>
    <p:extLst>
      <p:ext uri="{BB962C8B-B14F-4D97-AF65-F5344CB8AC3E}">
        <p14:creationId xmlns:p14="http://schemas.microsoft.com/office/powerpoint/2010/main" val="325883619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 txBox="1">
            <a:spLocks noGrp="1"/>
          </p:cNvSpPr>
          <p:nvPr>
            <p:ph type="title"/>
          </p:nvPr>
        </p:nvSpPr>
        <p:spPr>
          <a:xfrm>
            <a:off x="4146900" y="150900"/>
            <a:ext cx="3898200" cy="114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/>
              <a:t>“Common sense” solutions</a:t>
            </a:r>
            <a:endParaRPr dirty="0"/>
          </a:p>
        </p:txBody>
      </p:sp>
      <p:sp>
        <p:nvSpPr>
          <p:cNvPr id="94" name="Google Shape;94;p16"/>
          <p:cNvSpPr txBox="1">
            <a:spLocks noGrp="1"/>
          </p:cNvSpPr>
          <p:nvPr>
            <p:ph type="body" idx="1"/>
          </p:nvPr>
        </p:nvSpPr>
        <p:spPr>
          <a:xfrm>
            <a:off x="2141100" y="1699700"/>
            <a:ext cx="7909800" cy="458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Given what we know, how do we improve replicability?</a:t>
            </a:r>
          </a:p>
          <a:p>
            <a:pPr marL="552450" indent="-514350">
              <a:buFont typeface="+mj-lt"/>
              <a:buAutoNum type="arabicPeriod"/>
            </a:pPr>
            <a:r>
              <a:rPr lang="en-US" sz="2500" dirty="0"/>
              <a:t>Replicate (and not just in the US/Europe)</a:t>
            </a:r>
          </a:p>
          <a:p>
            <a:pPr marL="552450" indent="-514350">
              <a:buFont typeface="+mj-lt"/>
              <a:buAutoNum type="arabicPeriod"/>
            </a:pPr>
            <a:r>
              <a:rPr lang="en-US" sz="2500" dirty="0"/>
              <a:t>Increase statistical power</a:t>
            </a:r>
          </a:p>
          <a:p>
            <a:pPr marL="552450" indent="-514350">
              <a:buFont typeface="+mj-lt"/>
              <a:buAutoNum type="arabicPeriod"/>
            </a:pPr>
            <a:r>
              <a:rPr lang="en-US" sz="2500" dirty="0"/>
              <a:t>Pre-registration/Registered Reports</a:t>
            </a:r>
          </a:p>
          <a:p>
            <a:pPr marL="552450" indent="-514350">
              <a:buFont typeface="+mj-lt"/>
              <a:buAutoNum type="arabicPeriod"/>
            </a:pPr>
            <a:r>
              <a:rPr lang="en-US" sz="2500" dirty="0"/>
              <a:t>Open data/analysis scripts/materials</a:t>
            </a:r>
          </a:p>
          <a:p>
            <a:pPr marL="411663" lvl="1" indent="0">
              <a:buNone/>
            </a:pPr>
            <a:r>
              <a:rPr lang="en-US" sz="2500" dirty="0"/>
              <a:t>4b. Incentivize good practices</a:t>
            </a:r>
          </a:p>
          <a:p>
            <a:pPr marL="463121" indent="-463121">
              <a:buFont typeface="+mj-lt"/>
              <a:buAutoNum type="arabicPeriod"/>
            </a:pPr>
            <a:r>
              <a:rPr lang="en-US" sz="2500" dirty="0"/>
              <a:t>Full disclosure of results</a:t>
            </a:r>
          </a:p>
        </p:txBody>
      </p:sp>
      <p:sp>
        <p:nvSpPr>
          <p:cNvPr id="95" name="Google Shape;95;p16"/>
          <p:cNvSpPr txBox="1">
            <a:spLocks noGrp="1"/>
          </p:cNvSpPr>
          <p:nvPr>
            <p:ph type="sldNum" idx="12"/>
          </p:nvPr>
        </p:nvSpPr>
        <p:spPr>
          <a:xfrm>
            <a:off x="5821650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61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2D1034A-BAA1-1A4D-B0F1-CD806D1D8D95}"/>
              </a:ext>
            </a:extLst>
          </p:cNvPr>
          <p:cNvSpPr txBox="1"/>
          <p:nvPr/>
        </p:nvSpPr>
        <p:spPr>
          <a:xfrm>
            <a:off x="6075336" y="883403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0365305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 txBox="1">
            <a:spLocks noGrp="1"/>
          </p:cNvSpPr>
          <p:nvPr>
            <p:ph type="title"/>
          </p:nvPr>
        </p:nvSpPr>
        <p:spPr>
          <a:xfrm>
            <a:off x="4146900" y="150900"/>
            <a:ext cx="3898200" cy="114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/>
              <a:t>Not the only possibilities</a:t>
            </a:r>
            <a:endParaRPr dirty="0"/>
          </a:p>
        </p:txBody>
      </p:sp>
      <p:sp>
        <p:nvSpPr>
          <p:cNvPr id="94" name="Google Shape;94;p16"/>
          <p:cNvSpPr txBox="1">
            <a:spLocks noGrp="1"/>
          </p:cNvSpPr>
          <p:nvPr>
            <p:ph type="body" idx="1"/>
          </p:nvPr>
        </p:nvSpPr>
        <p:spPr>
          <a:xfrm>
            <a:off x="2141100" y="1699700"/>
            <a:ext cx="7909800" cy="458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Many ways to address these problems</a:t>
            </a:r>
          </a:p>
          <a:p>
            <a:r>
              <a:rPr lang="en-US" sz="2500" dirty="0"/>
              <a:t>EX: Data flexibility/p-hacking</a:t>
            </a:r>
          </a:p>
        </p:txBody>
      </p:sp>
      <p:sp>
        <p:nvSpPr>
          <p:cNvPr id="95" name="Google Shape;95;p16"/>
          <p:cNvSpPr txBox="1">
            <a:spLocks noGrp="1"/>
          </p:cNvSpPr>
          <p:nvPr>
            <p:ph type="sldNum" idx="12"/>
          </p:nvPr>
        </p:nvSpPr>
        <p:spPr>
          <a:xfrm>
            <a:off x="5821650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62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2D1034A-BAA1-1A4D-B0F1-CD806D1D8D95}"/>
              </a:ext>
            </a:extLst>
          </p:cNvPr>
          <p:cNvSpPr txBox="1"/>
          <p:nvPr/>
        </p:nvSpPr>
        <p:spPr>
          <a:xfrm>
            <a:off x="6075336" y="883403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6576772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3055" y="816804"/>
            <a:ext cx="8572436" cy="5009648"/>
          </a:xfrm>
        </p:spPr>
      </p:pic>
      <p:sp>
        <p:nvSpPr>
          <p:cNvPr id="4" name="Rectangle 3"/>
          <p:cNvSpPr/>
          <p:nvPr/>
        </p:nvSpPr>
        <p:spPr>
          <a:xfrm>
            <a:off x="7273584" y="6311900"/>
            <a:ext cx="1340432" cy="2863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61" err="1">
                <a:latin typeface="Arial" panose="020B0604020202020204" pitchFamily="34" charset="0"/>
              </a:rPr>
              <a:t>Silberzahn</a:t>
            </a:r>
            <a:r>
              <a:rPr lang="en-US" sz="1261">
                <a:latin typeface="Arial" panose="020B0604020202020204" pitchFamily="34" charset="0"/>
              </a:rPr>
              <a:t> et al.</a:t>
            </a:r>
            <a:endParaRPr lang="en-US" sz="1261"/>
          </a:p>
        </p:txBody>
      </p:sp>
    </p:spTree>
    <p:extLst>
      <p:ext uri="{BB962C8B-B14F-4D97-AF65-F5344CB8AC3E}">
        <p14:creationId xmlns:p14="http://schemas.microsoft.com/office/powerpoint/2010/main" val="259676961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 txBox="1">
            <a:spLocks noGrp="1"/>
          </p:cNvSpPr>
          <p:nvPr>
            <p:ph type="title"/>
          </p:nvPr>
        </p:nvSpPr>
        <p:spPr>
          <a:xfrm>
            <a:off x="4146900" y="150900"/>
            <a:ext cx="3898200" cy="114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/>
              <a:t>Not the only possibilities</a:t>
            </a:r>
            <a:endParaRPr dirty="0"/>
          </a:p>
        </p:txBody>
      </p:sp>
      <p:sp>
        <p:nvSpPr>
          <p:cNvPr id="94" name="Google Shape;94;p16"/>
          <p:cNvSpPr txBox="1">
            <a:spLocks noGrp="1"/>
          </p:cNvSpPr>
          <p:nvPr>
            <p:ph type="body" idx="1"/>
          </p:nvPr>
        </p:nvSpPr>
        <p:spPr>
          <a:xfrm>
            <a:off x="2141100" y="1699700"/>
            <a:ext cx="7909800" cy="458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Many ways to address these problems</a:t>
            </a:r>
          </a:p>
          <a:p>
            <a:r>
              <a:rPr lang="en-US" dirty="0"/>
              <a:t>EX: Data flexibility/p-hacking</a:t>
            </a:r>
          </a:p>
          <a:p>
            <a:r>
              <a:rPr lang="en-US" dirty="0"/>
              <a:t>Common solution: Pre-registration</a:t>
            </a:r>
          </a:p>
        </p:txBody>
      </p:sp>
      <p:sp>
        <p:nvSpPr>
          <p:cNvPr id="95" name="Google Shape;95;p16"/>
          <p:cNvSpPr txBox="1">
            <a:spLocks noGrp="1"/>
          </p:cNvSpPr>
          <p:nvPr>
            <p:ph type="sldNum" idx="12"/>
          </p:nvPr>
        </p:nvSpPr>
        <p:spPr>
          <a:xfrm>
            <a:off x="5821650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64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2D1034A-BAA1-1A4D-B0F1-CD806D1D8D95}"/>
              </a:ext>
            </a:extLst>
          </p:cNvPr>
          <p:cNvSpPr txBox="1"/>
          <p:nvPr/>
        </p:nvSpPr>
        <p:spPr>
          <a:xfrm>
            <a:off x="6075336" y="883403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0219254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 txBox="1">
            <a:spLocks noGrp="1"/>
          </p:cNvSpPr>
          <p:nvPr>
            <p:ph type="title"/>
          </p:nvPr>
        </p:nvSpPr>
        <p:spPr>
          <a:xfrm>
            <a:off x="4146900" y="150900"/>
            <a:ext cx="3898200" cy="114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/>
              <a:t>Not the only possibilities</a:t>
            </a:r>
            <a:endParaRPr dirty="0"/>
          </a:p>
        </p:txBody>
      </p:sp>
      <p:sp>
        <p:nvSpPr>
          <p:cNvPr id="94" name="Google Shape;94;p16"/>
          <p:cNvSpPr txBox="1">
            <a:spLocks noGrp="1"/>
          </p:cNvSpPr>
          <p:nvPr>
            <p:ph type="body" idx="1"/>
          </p:nvPr>
        </p:nvSpPr>
        <p:spPr>
          <a:xfrm>
            <a:off x="2141100" y="1699700"/>
            <a:ext cx="7909800" cy="458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Many ways to address these problems</a:t>
            </a:r>
          </a:p>
          <a:p>
            <a:r>
              <a:rPr lang="en-US" dirty="0"/>
              <a:t>EX: Data flexibility/p-hacking</a:t>
            </a:r>
          </a:p>
          <a:p>
            <a:r>
              <a:rPr lang="en-US" dirty="0"/>
              <a:t>Common solution: Pre-registration</a:t>
            </a:r>
          </a:p>
          <a:p>
            <a:r>
              <a:rPr lang="en-US" dirty="0"/>
              <a:t>Others:</a:t>
            </a:r>
          </a:p>
          <a:p>
            <a:pPr lvl="1"/>
            <a:r>
              <a:rPr lang="en-US" sz="2600" dirty="0"/>
              <a:t>Blind data analysis: </a:t>
            </a:r>
            <a:r>
              <a:rPr lang="en-US" sz="2600" dirty="0">
                <a:hlinkClick r:id="rId3"/>
              </a:rPr>
              <a:t>https://www.nature.com/news/blind-analysis-hide-results-to-seek-the-truth-1.18510</a:t>
            </a:r>
            <a:endParaRPr lang="en-US" sz="2600" dirty="0"/>
          </a:p>
          <a:p>
            <a:pPr lvl="1"/>
            <a:r>
              <a:rPr lang="en-US" sz="2600" dirty="0"/>
              <a:t>Specification curve/multiverse analysis</a:t>
            </a:r>
          </a:p>
        </p:txBody>
      </p:sp>
      <p:sp>
        <p:nvSpPr>
          <p:cNvPr id="95" name="Google Shape;95;p16"/>
          <p:cNvSpPr txBox="1">
            <a:spLocks noGrp="1"/>
          </p:cNvSpPr>
          <p:nvPr>
            <p:ph type="sldNum" idx="12"/>
          </p:nvPr>
        </p:nvSpPr>
        <p:spPr>
          <a:xfrm>
            <a:off x="5821650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65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2D1034A-BAA1-1A4D-B0F1-CD806D1D8D95}"/>
              </a:ext>
            </a:extLst>
          </p:cNvPr>
          <p:cNvSpPr txBox="1"/>
          <p:nvPr/>
        </p:nvSpPr>
        <p:spPr>
          <a:xfrm>
            <a:off x="6075336" y="883403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5323467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7273584" y="6311900"/>
            <a:ext cx="1340432" cy="2863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61" err="1">
                <a:latin typeface="Arial" panose="020B0604020202020204" pitchFamily="34" charset="0"/>
              </a:rPr>
              <a:t>Silberzahn</a:t>
            </a:r>
            <a:r>
              <a:rPr lang="en-US" sz="1261">
                <a:latin typeface="Arial" panose="020B0604020202020204" pitchFamily="34" charset="0"/>
              </a:rPr>
              <a:t> et al.</a:t>
            </a:r>
            <a:endParaRPr lang="en-US" sz="1261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AD98E29-5B79-4471-B953-E01FFCDEC3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31500" y="0"/>
            <a:ext cx="9690629" cy="6583350"/>
          </a:xfrm>
        </p:spPr>
      </p:pic>
    </p:spTree>
    <p:extLst>
      <p:ext uri="{BB962C8B-B14F-4D97-AF65-F5344CB8AC3E}">
        <p14:creationId xmlns:p14="http://schemas.microsoft.com/office/powerpoint/2010/main" val="90736027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 txBox="1">
            <a:spLocks noGrp="1"/>
          </p:cNvSpPr>
          <p:nvPr>
            <p:ph type="title"/>
          </p:nvPr>
        </p:nvSpPr>
        <p:spPr>
          <a:xfrm>
            <a:off x="4146900" y="150900"/>
            <a:ext cx="3898200" cy="114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/>
              <a:t>sci.ai</a:t>
            </a:r>
            <a:endParaRPr dirty="0"/>
          </a:p>
        </p:txBody>
      </p:sp>
      <p:sp>
        <p:nvSpPr>
          <p:cNvPr id="94" name="Google Shape;94;p16"/>
          <p:cNvSpPr txBox="1">
            <a:spLocks noGrp="1"/>
          </p:cNvSpPr>
          <p:nvPr>
            <p:ph type="body" idx="1"/>
          </p:nvPr>
        </p:nvSpPr>
        <p:spPr>
          <a:xfrm>
            <a:off x="2141099" y="1699700"/>
            <a:ext cx="8965515" cy="458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>
                <a:hlinkClick r:id="rId3"/>
              </a:rPr>
              <a:t>https://sci.ai/</a:t>
            </a:r>
            <a:endParaRPr lang="en-US" dirty="0"/>
          </a:p>
          <a:p>
            <a:r>
              <a:rPr lang="en-US" dirty="0"/>
              <a:t>Using deep learning to synthesize research</a:t>
            </a:r>
          </a:p>
        </p:txBody>
      </p:sp>
      <p:sp>
        <p:nvSpPr>
          <p:cNvPr id="95" name="Google Shape;95;p16"/>
          <p:cNvSpPr txBox="1">
            <a:spLocks noGrp="1"/>
          </p:cNvSpPr>
          <p:nvPr>
            <p:ph type="sldNum" idx="12"/>
          </p:nvPr>
        </p:nvSpPr>
        <p:spPr>
          <a:xfrm>
            <a:off x="5821650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67</a:t>
            </a:fld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2D1034A-BAA1-1A4D-B0F1-CD806D1D8D95}"/>
              </a:ext>
            </a:extLst>
          </p:cNvPr>
          <p:cNvSpPr txBox="1"/>
          <p:nvPr/>
        </p:nvSpPr>
        <p:spPr>
          <a:xfrm>
            <a:off x="6075336" y="883403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679156-CCB3-41A2-9EC9-689D6C0788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9988" y="3423898"/>
            <a:ext cx="5830170" cy="2550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45230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 txBox="1">
            <a:spLocks noGrp="1"/>
          </p:cNvSpPr>
          <p:nvPr>
            <p:ph type="title"/>
          </p:nvPr>
        </p:nvSpPr>
        <p:spPr>
          <a:xfrm>
            <a:off x="4146900" y="150900"/>
            <a:ext cx="3898200" cy="114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/>
              <a:t>sci.ai</a:t>
            </a:r>
            <a:endParaRPr dirty="0"/>
          </a:p>
        </p:txBody>
      </p:sp>
      <p:sp>
        <p:nvSpPr>
          <p:cNvPr id="95" name="Google Shape;95;p16"/>
          <p:cNvSpPr txBox="1">
            <a:spLocks noGrp="1"/>
          </p:cNvSpPr>
          <p:nvPr>
            <p:ph type="sldNum" idx="12"/>
          </p:nvPr>
        </p:nvSpPr>
        <p:spPr>
          <a:xfrm>
            <a:off x="5821650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68</a:t>
            </a:fld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2D1034A-BAA1-1A4D-B0F1-CD806D1D8D95}"/>
              </a:ext>
            </a:extLst>
          </p:cNvPr>
          <p:cNvSpPr txBox="1"/>
          <p:nvPr/>
        </p:nvSpPr>
        <p:spPr>
          <a:xfrm>
            <a:off x="6075336" y="883403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4DD962F-575A-43FC-8572-D47E396055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F57DA46-CD31-4618-B4B4-DFFDEC49B0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705" y="0"/>
            <a:ext cx="118145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18576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 txBox="1">
            <a:spLocks noGrp="1"/>
          </p:cNvSpPr>
          <p:nvPr>
            <p:ph type="title"/>
          </p:nvPr>
        </p:nvSpPr>
        <p:spPr>
          <a:xfrm>
            <a:off x="4146900" y="150900"/>
            <a:ext cx="3898200" cy="114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/>
              <a:t>Deep Learning for Data Collection</a:t>
            </a:r>
            <a:endParaRPr dirty="0"/>
          </a:p>
        </p:txBody>
      </p:sp>
      <p:sp>
        <p:nvSpPr>
          <p:cNvPr id="95" name="Google Shape;95;p16"/>
          <p:cNvSpPr txBox="1">
            <a:spLocks noGrp="1"/>
          </p:cNvSpPr>
          <p:nvPr>
            <p:ph type="sldNum" idx="12"/>
          </p:nvPr>
        </p:nvSpPr>
        <p:spPr>
          <a:xfrm>
            <a:off x="5821650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69</a:t>
            </a:fld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2D1034A-BAA1-1A4D-B0F1-CD806D1D8D95}"/>
              </a:ext>
            </a:extLst>
          </p:cNvPr>
          <p:cNvSpPr txBox="1"/>
          <p:nvPr/>
        </p:nvSpPr>
        <p:spPr>
          <a:xfrm>
            <a:off x="6075336" y="883403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4DD962F-575A-43FC-8572-D47E396055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58C2FF-CE16-4599-A88D-6A36C142F8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2618" y="1275240"/>
            <a:ext cx="7078063" cy="5249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1181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 txBox="1">
            <a:spLocks noGrp="1"/>
          </p:cNvSpPr>
          <p:nvPr>
            <p:ph type="title"/>
          </p:nvPr>
        </p:nvSpPr>
        <p:spPr>
          <a:xfrm>
            <a:off x="4146900" y="150900"/>
            <a:ext cx="3898200" cy="114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/>
              <a:t>Replication Crisis</a:t>
            </a:r>
            <a:endParaRPr dirty="0"/>
          </a:p>
        </p:txBody>
      </p:sp>
      <p:sp>
        <p:nvSpPr>
          <p:cNvPr id="94" name="Google Shape;94;p16"/>
          <p:cNvSpPr txBox="1">
            <a:spLocks noGrp="1"/>
          </p:cNvSpPr>
          <p:nvPr>
            <p:ph type="body" idx="1"/>
          </p:nvPr>
        </p:nvSpPr>
        <p:spPr>
          <a:xfrm>
            <a:off x="1283677" y="1699700"/>
            <a:ext cx="9741877" cy="458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Reproducibility Project: Psychology </a:t>
            </a:r>
            <a:r>
              <a:rPr lang="en-US" sz="2500" dirty="0"/>
              <a:t>(OSC, 2015)</a:t>
            </a:r>
          </a:p>
          <a:p>
            <a:pPr lvl="1"/>
            <a:r>
              <a:rPr lang="en-US" dirty="0"/>
              <a:t>~40/100 replicated</a:t>
            </a:r>
          </a:p>
          <a:p>
            <a:r>
              <a:rPr lang="en-US" dirty="0"/>
              <a:t>Social Sciences Replication Project </a:t>
            </a:r>
            <a:r>
              <a:rPr lang="en-US" sz="2500" dirty="0"/>
              <a:t>(Camerer et al., 2018)</a:t>
            </a:r>
          </a:p>
          <a:p>
            <a:pPr lvl="1"/>
            <a:r>
              <a:rPr lang="en-US" dirty="0"/>
              <a:t>13/21 replicated</a:t>
            </a:r>
          </a:p>
          <a:p>
            <a:r>
              <a:rPr lang="en-US" dirty="0"/>
              <a:t>Multiple large-scale Registered Reports</a:t>
            </a:r>
          </a:p>
          <a:p>
            <a:pPr marL="38100" indent="0">
              <a:buNone/>
            </a:pPr>
            <a:endParaRPr lang="en-US" dirty="0"/>
          </a:p>
        </p:txBody>
      </p:sp>
      <p:sp>
        <p:nvSpPr>
          <p:cNvPr id="95" name="Google Shape;95;p16"/>
          <p:cNvSpPr txBox="1">
            <a:spLocks noGrp="1"/>
          </p:cNvSpPr>
          <p:nvPr>
            <p:ph type="sldNum" idx="12"/>
          </p:nvPr>
        </p:nvSpPr>
        <p:spPr>
          <a:xfrm>
            <a:off x="5821650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7</a:t>
            </a:fld>
            <a:endParaRPr/>
          </a:p>
        </p:txBody>
      </p:sp>
      <p:sp>
        <p:nvSpPr>
          <p:cNvPr id="8" name="Google Shape;94;p16">
            <a:extLst>
              <a:ext uri="{FF2B5EF4-FFF2-40B4-BE49-F238E27FC236}">
                <a16:creationId xmlns:a16="http://schemas.microsoft.com/office/drawing/2014/main" id="{C677CC78-AB3A-4BE1-96A3-1C44AD98A453}"/>
              </a:ext>
            </a:extLst>
          </p:cNvPr>
          <p:cNvSpPr txBox="1">
            <a:spLocks/>
          </p:cNvSpPr>
          <p:nvPr/>
        </p:nvSpPr>
        <p:spPr>
          <a:xfrm>
            <a:off x="183346" y="848854"/>
            <a:ext cx="6353410" cy="7753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T Serif"/>
              <a:buChar char="○"/>
              <a:defRPr sz="30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erif"/>
              <a:buChar char="□"/>
              <a:defRPr sz="24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erif"/>
              <a:buChar char="○"/>
              <a:defRPr sz="24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3pPr>
            <a:lvl4pPr marL="1828800" marR="0" lvl="3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erif"/>
              <a:buChar char="□"/>
              <a:defRPr sz="18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4pPr>
            <a:lvl5pPr marL="2286000" marR="0" lvl="4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erif"/>
              <a:buChar char="○"/>
              <a:defRPr sz="18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5pPr>
            <a:lvl6pPr marL="2743200" marR="0" lvl="5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erif"/>
              <a:buChar char="■"/>
              <a:defRPr sz="18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6pPr>
            <a:lvl7pPr marL="3200400" marR="0" lvl="6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erif"/>
              <a:buChar char="●"/>
              <a:defRPr sz="18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7pPr>
            <a:lvl8pPr marL="3657600" marR="0" lvl="7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erif"/>
              <a:buChar char="○"/>
              <a:defRPr sz="18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8pPr>
            <a:lvl9pPr marL="4114800" marR="0" lvl="8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erif"/>
              <a:buChar char="■"/>
              <a:defRPr sz="18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9pPr>
          </a:lstStyle>
          <a:p>
            <a:r>
              <a:rPr lang="en-US" dirty="0"/>
              <a:t>Evidence of problems</a:t>
            </a:r>
          </a:p>
        </p:txBody>
      </p:sp>
    </p:spTree>
    <p:extLst>
      <p:ext uri="{BB962C8B-B14F-4D97-AF65-F5344CB8AC3E}">
        <p14:creationId xmlns:p14="http://schemas.microsoft.com/office/powerpoint/2010/main" val="309395482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 txBox="1">
            <a:spLocks noGrp="1"/>
          </p:cNvSpPr>
          <p:nvPr>
            <p:ph type="title"/>
          </p:nvPr>
        </p:nvSpPr>
        <p:spPr>
          <a:xfrm>
            <a:off x="4146900" y="150900"/>
            <a:ext cx="3898200" cy="114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/>
              <a:t>Conclusion</a:t>
            </a:r>
            <a:endParaRPr/>
          </a:p>
        </p:txBody>
      </p:sp>
      <p:sp>
        <p:nvSpPr>
          <p:cNvPr id="94" name="Google Shape;94;p16"/>
          <p:cNvSpPr txBox="1">
            <a:spLocks noGrp="1"/>
          </p:cNvSpPr>
          <p:nvPr>
            <p:ph type="body" idx="1"/>
          </p:nvPr>
        </p:nvSpPr>
        <p:spPr>
          <a:xfrm>
            <a:off x="2141100" y="1699700"/>
            <a:ext cx="7909800" cy="458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/>
              <a:t>Half of published research findings are false?</a:t>
            </a:r>
          </a:p>
        </p:txBody>
      </p:sp>
      <p:sp>
        <p:nvSpPr>
          <p:cNvPr id="95" name="Google Shape;95;p16"/>
          <p:cNvSpPr txBox="1">
            <a:spLocks noGrp="1"/>
          </p:cNvSpPr>
          <p:nvPr>
            <p:ph type="sldNum" idx="12"/>
          </p:nvPr>
        </p:nvSpPr>
        <p:spPr>
          <a:xfrm>
            <a:off x="5821650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70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2D1034A-BAA1-1A4D-B0F1-CD806D1D8D95}"/>
              </a:ext>
            </a:extLst>
          </p:cNvPr>
          <p:cNvSpPr txBox="1"/>
          <p:nvPr/>
        </p:nvSpPr>
        <p:spPr>
          <a:xfrm>
            <a:off x="6075336" y="883403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2414058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 txBox="1">
            <a:spLocks noGrp="1"/>
          </p:cNvSpPr>
          <p:nvPr>
            <p:ph type="title"/>
          </p:nvPr>
        </p:nvSpPr>
        <p:spPr>
          <a:xfrm>
            <a:off x="4146900" y="150900"/>
            <a:ext cx="3898200" cy="114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/>
              <a:t>Conclusion</a:t>
            </a:r>
            <a:endParaRPr/>
          </a:p>
        </p:txBody>
      </p:sp>
      <p:sp>
        <p:nvSpPr>
          <p:cNvPr id="94" name="Google Shape;94;p16"/>
          <p:cNvSpPr txBox="1">
            <a:spLocks noGrp="1"/>
          </p:cNvSpPr>
          <p:nvPr>
            <p:ph type="body" idx="1"/>
          </p:nvPr>
        </p:nvSpPr>
        <p:spPr>
          <a:xfrm>
            <a:off x="2141100" y="1699700"/>
            <a:ext cx="7909800" cy="458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/>
              <a:t>Half of published research findings are false?</a:t>
            </a:r>
          </a:p>
          <a:p>
            <a:pPr lvl="1"/>
            <a:r>
              <a:rPr lang="en-US"/>
              <a:t>Workable problem</a:t>
            </a:r>
          </a:p>
          <a:p>
            <a:pPr lvl="1"/>
            <a:r>
              <a:rPr lang="en-US"/>
              <a:t>Not the first crisis</a:t>
            </a:r>
          </a:p>
        </p:txBody>
      </p:sp>
      <p:sp>
        <p:nvSpPr>
          <p:cNvPr id="95" name="Google Shape;95;p16"/>
          <p:cNvSpPr txBox="1">
            <a:spLocks noGrp="1"/>
          </p:cNvSpPr>
          <p:nvPr>
            <p:ph type="sldNum" idx="12"/>
          </p:nvPr>
        </p:nvSpPr>
        <p:spPr>
          <a:xfrm>
            <a:off x="5821650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71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2D1034A-BAA1-1A4D-B0F1-CD806D1D8D95}"/>
              </a:ext>
            </a:extLst>
          </p:cNvPr>
          <p:cNvSpPr txBox="1"/>
          <p:nvPr/>
        </p:nvSpPr>
        <p:spPr>
          <a:xfrm>
            <a:off x="6075336" y="883403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5807807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 txBox="1">
            <a:spLocks noGrp="1"/>
          </p:cNvSpPr>
          <p:nvPr>
            <p:ph type="title"/>
          </p:nvPr>
        </p:nvSpPr>
        <p:spPr>
          <a:xfrm>
            <a:off x="4146900" y="150900"/>
            <a:ext cx="3898200" cy="114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/>
              <a:t>Conclusion</a:t>
            </a:r>
            <a:endParaRPr/>
          </a:p>
        </p:txBody>
      </p:sp>
      <p:sp>
        <p:nvSpPr>
          <p:cNvPr id="94" name="Google Shape;94;p16"/>
          <p:cNvSpPr txBox="1">
            <a:spLocks noGrp="1"/>
          </p:cNvSpPr>
          <p:nvPr>
            <p:ph type="body" idx="1"/>
          </p:nvPr>
        </p:nvSpPr>
        <p:spPr>
          <a:xfrm>
            <a:off x="2141100" y="1699700"/>
            <a:ext cx="7909800" cy="458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/>
              <a:t>Half of published research findings are false?</a:t>
            </a:r>
          </a:p>
          <a:p>
            <a:pPr lvl="1"/>
            <a:r>
              <a:rPr lang="en-US"/>
              <a:t>Workable problem</a:t>
            </a:r>
          </a:p>
          <a:p>
            <a:pPr lvl="1"/>
            <a:r>
              <a:rPr lang="en-US"/>
              <a:t>Not the first crisis</a:t>
            </a:r>
          </a:p>
        </p:txBody>
      </p:sp>
      <p:sp>
        <p:nvSpPr>
          <p:cNvPr id="95" name="Google Shape;95;p16"/>
          <p:cNvSpPr txBox="1">
            <a:spLocks noGrp="1"/>
          </p:cNvSpPr>
          <p:nvPr>
            <p:ph type="sldNum" idx="12"/>
          </p:nvPr>
        </p:nvSpPr>
        <p:spPr>
          <a:xfrm>
            <a:off x="5821650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72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2D1034A-BAA1-1A4D-B0F1-CD806D1D8D95}"/>
              </a:ext>
            </a:extLst>
          </p:cNvPr>
          <p:cNvSpPr txBox="1"/>
          <p:nvPr/>
        </p:nvSpPr>
        <p:spPr>
          <a:xfrm>
            <a:off x="6075336" y="883403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639351-B012-0441-B2BE-4BB73DCD45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2980" y="3794843"/>
            <a:ext cx="7561524" cy="1583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36979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 txBox="1">
            <a:spLocks noGrp="1"/>
          </p:cNvSpPr>
          <p:nvPr>
            <p:ph type="title"/>
          </p:nvPr>
        </p:nvSpPr>
        <p:spPr>
          <a:xfrm>
            <a:off x="4146900" y="150900"/>
            <a:ext cx="3898200" cy="114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/>
              <a:t>Conclusion</a:t>
            </a:r>
            <a:endParaRPr/>
          </a:p>
        </p:txBody>
      </p:sp>
      <p:sp>
        <p:nvSpPr>
          <p:cNvPr id="94" name="Google Shape;94;p16"/>
          <p:cNvSpPr txBox="1">
            <a:spLocks noGrp="1"/>
          </p:cNvSpPr>
          <p:nvPr>
            <p:ph type="body" idx="1"/>
          </p:nvPr>
        </p:nvSpPr>
        <p:spPr>
          <a:xfrm>
            <a:off x="2141100" y="1699700"/>
            <a:ext cx="7909800" cy="458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/>
              <a:t>Half of published research findings are false?</a:t>
            </a:r>
          </a:p>
          <a:p>
            <a:pPr lvl="1"/>
            <a:r>
              <a:rPr lang="en-US"/>
              <a:t>Workable problem</a:t>
            </a:r>
          </a:p>
          <a:p>
            <a:pPr lvl="1"/>
            <a:r>
              <a:rPr lang="en-US"/>
              <a:t>Not the first crisis</a:t>
            </a:r>
          </a:p>
        </p:txBody>
      </p:sp>
      <p:sp>
        <p:nvSpPr>
          <p:cNvPr id="95" name="Google Shape;95;p16"/>
          <p:cNvSpPr txBox="1">
            <a:spLocks noGrp="1"/>
          </p:cNvSpPr>
          <p:nvPr>
            <p:ph type="sldNum" idx="12"/>
          </p:nvPr>
        </p:nvSpPr>
        <p:spPr>
          <a:xfrm>
            <a:off x="5821650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73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2D1034A-BAA1-1A4D-B0F1-CD806D1D8D95}"/>
              </a:ext>
            </a:extLst>
          </p:cNvPr>
          <p:cNvSpPr txBox="1"/>
          <p:nvPr/>
        </p:nvSpPr>
        <p:spPr>
          <a:xfrm>
            <a:off x="6075336" y="883403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639351-B012-0441-B2BE-4BB73DCD45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2980" y="3794843"/>
            <a:ext cx="7561524" cy="15837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2E9688D-FE35-D045-9C63-DC43DD99E6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9582" y="3794843"/>
            <a:ext cx="7548028" cy="1584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9112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 txBox="1">
            <a:spLocks noGrp="1"/>
          </p:cNvSpPr>
          <p:nvPr>
            <p:ph type="title"/>
          </p:nvPr>
        </p:nvSpPr>
        <p:spPr>
          <a:xfrm>
            <a:off x="4146900" y="150900"/>
            <a:ext cx="3898200" cy="114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/>
              <a:t>Conclusion</a:t>
            </a:r>
            <a:endParaRPr/>
          </a:p>
        </p:txBody>
      </p:sp>
      <p:sp>
        <p:nvSpPr>
          <p:cNvPr id="94" name="Google Shape;94;p16"/>
          <p:cNvSpPr txBox="1">
            <a:spLocks noGrp="1"/>
          </p:cNvSpPr>
          <p:nvPr>
            <p:ph type="body" idx="1"/>
          </p:nvPr>
        </p:nvSpPr>
        <p:spPr>
          <a:xfrm>
            <a:off x="2141100" y="1699700"/>
            <a:ext cx="7909800" cy="458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Half of published research findings are false?</a:t>
            </a:r>
          </a:p>
          <a:p>
            <a:pPr lvl="1"/>
            <a:r>
              <a:rPr lang="en-US" dirty="0"/>
              <a:t>Workable problem</a:t>
            </a:r>
          </a:p>
          <a:p>
            <a:pPr lvl="1"/>
            <a:r>
              <a:rPr lang="en-US" dirty="0"/>
              <a:t>Not the first crisis</a:t>
            </a:r>
          </a:p>
          <a:p>
            <a:r>
              <a:rPr lang="en-US" dirty="0"/>
              <a:t>…Won’t be the last</a:t>
            </a:r>
          </a:p>
          <a:p>
            <a:pPr lvl="1"/>
            <a:r>
              <a:rPr lang="en-US" dirty="0"/>
              <a:t>Science is constantly evolving and innovating, which is what makes it work.</a:t>
            </a:r>
          </a:p>
          <a:p>
            <a:pPr lvl="1"/>
            <a:r>
              <a:rPr lang="en-US" dirty="0"/>
              <a:t>Perfect time to get involved</a:t>
            </a:r>
          </a:p>
        </p:txBody>
      </p:sp>
      <p:sp>
        <p:nvSpPr>
          <p:cNvPr id="95" name="Google Shape;95;p16"/>
          <p:cNvSpPr txBox="1">
            <a:spLocks noGrp="1"/>
          </p:cNvSpPr>
          <p:nvPr>
            <p:ph type="sldNum" idx="12"/>
          </p:nvPr>
        </p:nvSpPr>
        <p:spPr>
          <a:xfrm>
            <a:off x="5821650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74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2D1034A-BAA1-1A4D-B0F1-CD806D1D8D95}"/>
              </a:ext>
            </a:extLst>
          </p:cNvPr>
          <p:cNvSpPr txBox="1"/>
          <p:nvPr/>
        </p:nvSpPr>
        <p:spPr>
          <a:xfrm>
            <a:off x="6075336" y="883403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2580253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 txBox="1">
            <a:spLocks noGrp="1"/>
          </p:cNvSpPr>
          <p:nvPr>
            <p:ph type="title"/>
          </p:nvPr>
        </p:nvSpPr>
        <p:spPr>
          <a:xfrm>
            <a:off x="4146900" y="150900"/>
            <a:ext cx="3898200" cy="114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/>
              <a:t>Thanks!</a:t>
            </a:r>
            <a:endParaRPr/>
          </a:p>
        </p:txBody>
      </p:sp>
      <p:sp>
        <p:nvSpPr>
          <p:cNvPr id="94" name="Google Shape;94;p16"/>
          <p:cNvSpPr txBox="1">
            <a:spLocks noGrp="1"/>
          </p:cNvSpPr>
          <p:nvPr>
            <p:ph type="body" idx="1"/>
          </p:nvPr>
        </p:nvSpPr>
        <p:spPr>
          <a:xfrm>
            <a:off x="2141100" y="1699700"/>
            <a:ext cx="7909800" cy="458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/>
              <a:t>Thanks to many collaborators.</a:t>
            </a:r>
          </a:p>
          <a:p>
            <a:r>
              <a:rPr lang="en-US"/>
              <a:t>Slides will be posted (</a:t>
            </a:r>
            <a:r>
              <a:rPr lang="en-US" err="1"/>
              <a:t>github.com</a:t>
            </a:r>
            <a:r>
              <a:rPr lang="en-US"/>
              <a:t>/</a:t>
            </a:r>
            <a:r>
              <a:rPr lang="en-US" err="1"/>
              <a:t>raklein</a:t>
            </a:r>
            <a:r>
              <a:rPr lang="en-US"/>
              <a:t>)</a:t>
            </a:r>
          </a:p>
          <a:p>
            <a:r>
              <a:rPr lang="en-US"/>
              <a:t>Questions/comments?</a:t>
            </a:r>
          </a:p>
          <a:p>
            <a:pPr marL="38100" indent="0">
              <a:buNone/>
            </a:pPr>
            <a:endParaRPr lang="en-US"/>
          </a:p>
        </p:txBody>
      </p:sp>
      <p:sp>
        <p:nvSpPr>
          <p:cNvPr id="95" name="Google Shape;95;p16"/>
          <p:cNvSpPr txBox="1">
            <a:spLocks noGrp="1"/>
          </p:cNvSpPr>
          <p:nvPr>
            <p:ph type="sldNum" idx="12"/>
          </p:nvPr>
        </p:nvSpPr>
        <p:spPr>
          <a:xfrm>
            <a:off x="5821650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75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F972D83-4A00-4273-8B3E-DEBEACCA34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3400" y="5053789"/>
            <a:ext cx="6667500" cy="14287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BF5AC74-BAA1-441B-A18B-E2AE675C2C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53128" y="4189962"/>
            <a:ext cx="1123810" cy="2095238"/>
          </a:xfrm>
          <a:prstGeom prst="rect">
            <a:avLst/>
          </a:prstGeom>
        </p:spPr>
      </p:pic>
      <p:pic>
        <p:nvPicPr>
          <p:cNvPr id="1026" name="Picture 2" descr="logo-UniversitÃ© Grenoble Alpes">
            <a:extLst>
              <a:ext uri="{FF2B5EF4-FFF2-40B4-BE49-F238E27FC236}">
                <a16:creationId xmlns:a16="http://schemas.microsoft.com/office/drawing/2014/main" id="{34A6A330-3F48-43BF-AF01-274D4D16CD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4904075"/>
            <a:ext cx="2133600" cy="1381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832920F-4DFB-E04E-89D4-E4CE67923854}"/>
              </a:ext>
            </a:extLst>
          </p:cNvPr>
          <p:cNvSpPr txBox="1"/>
          <p:nvPr/>
        </p:nvSpPr>
        <p:spPr>
          <a:xfrm>
            <a:off x="490599" y="4233776"/>
            <a:ext cx="13436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@raklein3</a:t>
            </a:r>
            <a:endParaRPr lang="fr-FR" sz="20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5DFAEE-9C14-C745-97F2-890FDBBA8577}"/>
              </a:ext>
            </a:extLst>
          </p:cNvPr>
          <p:cNvSpPr txBox="1"/>
          <p:nvPr/>
        </p:nvSpPr>
        <p:spPr>
          <a:xfrm>
            <a:off x="490599" y="3830821"/>
            <a:ext cx="21339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https://</a:t>
            </a:r>
            <a:r>
              <a:rPr lang="en-US" sz="2000" err="1"/>
              <a:t>raklein.me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35549305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 txBox="1">
            <a:spLocks noGrp="1"/>
          </p:cNvSpPr>
          <p:nvPr>
            <p:ph type="title"/>
          </p:nvPr>
        </p:nvSpPr>
        <p:spPr>
          <a:xfrm>
            <a:off x="4146900" y="150900"/>
            <a:ext cx="3898200" cy="114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/>
              <a:t>Just Social Psychology?</a:t>
            </a:r>
            <a:endParaRPr/>
          </a:p>
        </p:txBody>
      </p:sp>
      <p:sp>
        <p:nvSpPr>
          <p:cNvPr id="94" name="Google Shape;94;p16"/>
          <p:cNvSpPr txBox="1">
            <a:spLocks noGrp="1"/>
          </p:cNvSpPr>
          <p:nvPr>
            <p:ph type="body" idx="1"/>
          </p:nvPr>
        </p:nvSpPr>
        <p:spPr>
          <a:xfrm>
            <a:off x="2141100" y="1699700"/>
            <a:ext cx="7909800" cy="458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lang="en-US"/>
          </a:p>
        </p:txBody>
      </p:sp>
      <p:sp>
        <p:nvSpPr>
          <p:cNvPr id="95" name="Google Shape;95;p16"/>
          <p:cNvSpPr txBox="1">
            <a:spLocks noGrp="1"/>
          </p:cNvSpPr>
          <p:nvPr>
            <p:ph type="sldNum" idx="12"/>
          </p:nvPr>
        </p:nvSpPr>
        <p:spPr>
          <a:xfrm>
            <a:off x="5821650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842725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 txBox="1">
            <a:spLocks noGrp="1"/>
          </p:cNvSpPr>
          <p:nvPr>
            <p:ph type="title"/>
          </p:nvPr>
        </p:nvSpPr>
        <p:spPr>
          <a:xfrm>
            <a:off x="4146900" y="150900"/>
            <a:ext cx="3898200" cy="114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/>
              <a:t>Just Social Psychology?</a:t>
            </a:r>
            <a:endParaRPr/>
          </a:p>
        </p:txBody>
      </p:sp>
      <p:sp>
        <p:nvSpPr>
          <p:cNvPr id="94" name="Google Shape;94;p16"/>
          <p:cNvSpPr txBox="1">
            <a:spLocks noGrp="1"/>
          </p:cNvSpPr>
          <p:nvPr>
            <p:ph type="body" idx="1"/>
          </p:nvPr>
        </p:nvSpPr>
        <p:spPr>
          <a:xfrm>
            <a:off x="2141100" y="1699700"/>
            <a:ext cx="7909800" cy="458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Probably not.</a:t>
            </a:r>
          </a:p>
        </p:txBody>
      </p:sp>
      <p:sp>
        <p:nvSpPr>
          <p:cNvPr id="95" name="Google Shape;95;p16"/>
          <p:cNvSpPr txBox="1">
            <a:spLocks noGrp="1"/>
          </p:cNvSpPr>
          <p:nvPr>
            <p:ph type="sldNum" idx="12"/>
          </p:nvPr>
        </p:nvSpPr>
        <p:spPr>
          <a:xfrm>
            <a:off x="5821650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50829443"/>
      </p:ext>
    </p:extLst>
  </p:cSld>
  <p:clrMapOvr>
    <a:masterClrMapping/>
  </p:clrMapOvr>
</p:sld>
</file>

<file path=ppt/theme/theme1.xml><?xml version="1.0" encoding="utf-8"?>
<a:theme xmlns:a="http://schemas.openxmlformats.org/drawingml/2006/main" name="Beatrice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2088</TotalTime>
  <Words>1307</Words>
  <Application>Microsoft Office PowerPoint</Application>
  <PresentationFormat>Widescreen</PresentationFormat>
  <Paragraphs>310</Paragraphs>
  <Slides>75</Slides>
  <Notes>63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75</vt:i4>
      </vt:variant>
    </vt:vector>
  </HeadingPairs>
  <TitlesOfParts>
    <vt:vector size="80" baseType="lpstr">
      <vt:lpstr>Montserrat</vt:lpstr>
      <vt:lpstr>Arial</vt:lpstr>
      <vt:lpstr>PT Serif</vt:lpstr>
      <vt:lpstr>Arial</vt:lpstr>
      <vt:lpstr>Beatrice template</vt:lpstr>
      <vt:lpstr>Welcome to the Era of Big Psychology</vt:lpstr>
      <vt:lpstr>PowerPoint Presentation</vt:lpstr>
      <vt:lpstr>Overview</vt:lpstr>
      <vt:lpstr>Replication Crisis</vt:lpstr>
      <vt:lpstr>Replication Crisis</vt:lpstr>
      <vt:lpstr>Replication Crisis</vt:lpstr>
      <vt:lpstr>Replication Crisis</vt:lpstr>
      <vt:lpstr>Just Social Psychology?</vt:lpstr>
      <vt:lpstr>Just Social Psychology?</vt:lpstr>
      <vt:lpstr>Just Social Psychology?</vt:lpstr>
      <vt:lpstr>Just Social Psychology?</vt:lpstr>
      <vt:lpstr>Just Social Psychology?</vt:lpstr>
      <vt:lpstr>Just Social Psychology?</vt:lpstr>
      <vt:lpstr>So, what’s exciting about this?</vt:lpstr>
      <vt:lpstr>So, what’s exciting about this?</vt:lpstr>
      <vt:lpstr>So, what’s exciting about this?</vt:lpstr>
      <vt:lpstr>So, what’s exciting about this?</vt:lpstr>
      <vt:lpstr>Many Labs Replication Projects</vt:lpstr>
      <vt:lpstr>Many Labs 2</vt:lpstr>
      <vt:lpstr>Many Labs 2</vt:lpstr>
      <vt:lpstr>Many Labs 2</vt:lpstr>
      <vt:lpstr>Many Labs 2</vt:lpstr>
      <vt:lpstr>Many Labs 1 Map (2014)</vt:lpstr>
      <vt:lpstr>Many Labs 2 Map (2018)</vt:lpstr>
      <vt:lpstr>Many Labs 2 Map (2018)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Many Labs 2 Follow-ups</vt:lpstr>
      <vt:lpstr>PowerPoint Presentation</vt:lpstr>
      <vt:lpstr>Overfitting</vt:lpstr>
      <vt:lpstr>Many Labs 2 Follow-ups</vt:lpstr>
      <vt:lpstr>Many Labs 2 Follow-ups</vt:lpstr>
      <vt:lpstr>Many Labs 2 Follow-ups</vt:lpstr>
      <vt:lpstr>Many Labs 2 Follow-ups</vt:lpstr>
      <vt:lpstr>Many Labs 2 Follow-ups</vt:lpstr>
      <vt:lpstr>Many Labs 2 Follow-ups</vt:lpstr>
      <vt:lpstr>“Many Moderators” Project?</vt:lpstr>
      <vt:lpstr>Neural Networks attempt</vt:lpstr>
      <vt:lpstr>ML Data</vt:lpstr>
      <vt:lpstr>SCORE Project</vt:lpstr>
      <vt:lpstr>PowerPoint Presentation</vt:lpstr>
      <vt:lpstr>SCORE Project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“Common sense” solutions</vt:lpstr>
      <vt:lpstr>Not the only possibilities</vt:lpstr>
      <vt:lpstr>PowerPoint Presentation</vt:lpstr>
      <vt:lpstr>Not the only possibilities</vt:lpstr>
      <vt:lpstr>Not the only possibilities</vt:lpstr>
      <vt:lpstr>PowerPoint Presentation</vt:lpstr>
      <vt:lpstr>sci.ai</vt:lpstr>
      <vt:lpstr>sci.ai</vt:lpstr>
      <vt:lpstr>Deep Learning for Data Collection</vt:lpstr>
      <vt:lpstr>Conclusion</vt:lpstr>
      <vt:lpstr>Conclusion</vt:lpstr>
      <vt:lpstr>Conclusion</vt:lpstr>
      <vt:lpstr>Conclusion</vt:lpstr>
      <vt:lpstr>Conclusion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Rick</dc:creator>
  <cp:lastModifiedBy>Rick</cp:lastModifiedBy>
  <cp:revision>312</cp:revision>
  <dcterms:modified xsi:type="dcterms:W3CDTF">2019-03-15T08:48:53Z</dcterms:modified>
</cp:coreProperties>
</file>